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8" r:id="rId3"/>
  </p:sldMasterIdLst>
  <p:notesMasterIdLst>
    <p:notesMasterId r:id="rId5"/>
  </p:notesMasterIdLst>
  <p:handoutMasterIdLst>
    <p:handoutMasterId r:id="rId77"/>
  </p:handoutMasterIdLst>
  <p:sldIdLst>
    <p:sldId id="523" r:id="rId4"/>
    <p:sldId id="545" r:id="rId6"/>
    <p:sldId id="638" r:id="rId7"/>
    <p:sldId id="639" r:id="rId8"/>
    <p:sldId id="640" r:id="rId9"/>
    <p:sldId id="641" r:id="rId10"/>
    <p:sldId id="677" r:id="rId11"/>
    <p:sldId id="693" r:id="rId12"/>
    <p:sldId id="678" r:id="rId13"/>
    <p:sldId id="679" r:id="rId14"/>
    <p:sldId id="680" r:id="rId15"/>
    <p:sldId id="681" r:id="rId16"/>
    <p:sldId id="682" r:id="rId17"/>
    <p:sldId id="683" r:id="rId18"/>
    <p:sldId id="705" r:id="rId19"/>
    <p:sldId id="642" r:id="rId20"/>
    <p:sldId id="643" r:id="rId21"/>
    <p:sldId id="685" r:id="rId22"/>
    <p:sldId id="686" r:id="rId23"/>
    <p:sldId id="687" r:id="rId24"/>
    <p:sldId id="644" r:id="rId25"/>
    <p:sldId id="684" r:id="rId26"/>
    <p:sldId id="645" r:id="rId27"/>
    <p:sldId id="646" r:id="rId28"/>
    <p:sldId id="688" r:id="rId29"/>
    <p:sldId id="647" r:id="rId30"/>
    <p:sldId id="648" r:id="rId31"/>
    <p:sldId id="649" r:id="rId32"/>
    <p:sldId id="650" r:id="rId33"/>
    <p:sldId id="702" r:id="rId34"/>
    <p:sldId id="652" r:id="rId35"/>
    <p:sldId id="653" r:id="rId36"/>
    <p:sldId id="654" r:id="rId37"/>
    <p:sldId id="611" r:id="rId38"/>
    <p:sldId id="613" r:id="rId39"/>
    <p:sldId id="614" r:id="rId40"/>
    <p:sldId id="615" r:id="rId41"/>
    <p:sldId id="616" r:id="rId42"/>
    <p:sldId id="617" r:id="rId43"/>
    <p:sldId id="618" r:id="rId44"/>
    <p:sldId id="655" r:id="rId45"/>
    <p:sldId id="656" r:id="rId46"/>
    <p:sldId id="619" r:id="rId47"/>
    <p:sldId id="620" r:id="rId48"/>
    <p:sldId id="621" r:id="rId49"/>
    <p:sldId id="622" r:id="rId50"/>
    <p:sldId id="623" r:id="rId51"/>
    <p:sldId id="625" r:id="rId52"/>
    <p:sldId id="626" r:id="rId53"/>
    <p:sldId id="627" r:id="rId54"/>
    <p:sldId id="657" r:id="rId55"/>
    <p:sldId id="658" r:id="rId56"/>
    <p:sldId id="628" r:id="rId57"/>
    <p:sldId id="629" r:id="rId58"/>
    <p:sldId id="630" r:id="rId59"/>
    <p:sldId id="631" r:id="rId60"/>
    <p:sldId id="660" r:id="rId61"/>
    <p:sldId id="661" r:id="rId62"/>
    <p:sldId id="703" r:id="rId63"/>
    <p:sldId id="674" r:id="rId64"/>
    <p:sldId id="704" r:id="rId65"/>
    <p:sldId id="706" r:id="rId66"/>
    <p:sldId id="675" r:id="rId67"/>
    <p:sldId id="708" r:id="rId68"/>
    <p:sldId id="695" r:id="rId69"/>
    <p:sldId id="694" r:id="rId70"/>
    <p:sldId id="696" r:id="rId71"/>
    <p:sldId id="697" r:id="rId72"/>
    <p:sldId id="699" r:id="rId73"/>
    <p:sldId id="698" r:id="rId74"/>
    <p:sldId id="700" r:id="rId75"/>
    <p:sldId id="527" r:id="rId76"/>
  </p:sldIdLst>
  <p:sldSz cx="12192000" cy="6858000"/>
  <p:notesSz cx="6858000" cy="9144000"/>
  <p:custDataLst>
    <p:tags r:id="rId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933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4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40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223"/>
    <a:srgbClr val="017AB8"/>
    <a:srgbClr val="817222"/>
    <a:srgbClr val="4B7D2B"/>
    <a:srgbClr val="0286D1"/>
    <a:srgbClr val="0395E9"/>
    <a:srgbClr val="0396F3"/>
    <a:srgbClr val="EAB908"/>
    <a:srgbClr val="EAB905"/>
    <a:srgbClr val="FECD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96" autoAdjust="0"/>
    <p:restoredTop sz="95081" autoAdjust="0"/>
  </p:normalViewPr>
  <p:slideViewPr>
    <p:cSldViewPr snapToGrid="0" showGuides="1">
      <p:cViewPr varScale="1">
        <p:scale>
          <a:sx n="189" d="100"/>
          <a:sy n="189" d="100"/>
        </p:scale>
        <p:origin x="3000" y="80"/>
      </p:cViewPr>
      <p:guideLst>
        <p:guide orient="horz" pos="2159"/>
        <p:guide pos="3933"/>
        <p:guide pos="1050"/>
        <p:guide pos="6634"/>
        <p:guide orient="horz" pos="648"/>
        <p:guide orient="horz" pos="740"/>
        <p:guide orient="horz" pos="3952"/>
        <p:guide orient="horz" pos="3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2" Type="http://schemas.openxmlformats.org/officeDocument/2006/relationships/tags" Target="tags/tag1.xml"/><Relationship Id="rId81" Type="http://schemas.openxmlformats.org/officeDocument/2006/relationships/commentAuthors" Target="commentAuthors.xml"/><Relationship Id="rId80" Type="http://schemas.openxmlformats.org/officeDocument/2006/relationships/tableStyles" Target="tableStyles.xml"/><Relationship Id="rId8" Type="http://schemas.openxmlformats.org/officeDocument/2006/relationships/slide" Target="slides/slide4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7" Type="http://schemas.openxmlformats.org/officeDocument/2006/relationships/hyperlink" Target="https://zhuanlan.zhihu.com/p/335298500" TargetMode="External"/><Relationship Id="rId6" Type="http://schemas.openxmlformats.org/officeDocument/2006/relationships/hyperlink" Target="https://weibo.com/p/1005052284144087/photos?type=photo" TargetMode="External"/><Relationship Id="rId5" Type="http://schemas.openxmlformats.org/officeDocument/2006/relationships/hyperlink" Target="https://www.seu.edu.cn/bsxtwxw/main.htm" TargetMode="External"/><Relationship Id="rId4" Type="http://schemas.openxmlformats.org/officeDocument/2006/relationships/hyperlink" Target="https://mp.weixin.qq.com/mp/profile_ext?action=home&amp;__biz=MzA4MzM3Mzc3Ng==&amp;scene=124#wechat_redirect" TargetMode="External"/><Relationship Id="rId3" Type="http://schemas.openxmlformats.org/officeDocument/2006/relationships/hyperlink" Target="http://www.officeplus.cn/p/51/102751.s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本模板基于“</a:t>
            </a:r>
            <a:r>
              <a:rPr lang="zh-CN" altLang="en-US" dirty="0">
                <a:hlinkClick r:id="rId3"/>
              </a:rPr>
              <a:t>中国科学院大学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路人丁</a:t>
            </a:r>
            <a:r>
              <a:rPr lang="en-US" altLang="zh-CN" dirty="0">
                <a:hlinkClick r:id="rId3"/>
              </a:rPr>
              <a:t>-PPT</a:t>
            </a:r>
            <a:r>
              <a:rPr lang="zh-CN" altLang="en-US" dirty="0">
                <a:hlinkClick r:id="rId3"/>
              </a:rPr>
              <a:t>模板</a:t>
            </a:r>
            <a:r>
              <a:rPr lang="zh-CN" altLang="en-US" dirty="0"/>
              <a:t>”魔改而成，著作权归该作者所有。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本模板中使用的东南大学校徽、校标文字组合、校训文字等素材来自于微信公众号“</a:t>
            </a:r>
            <a:r>
              <a:rPr lang="zh-CN" altLang="en-US" dirty="0">
                <a:hlinkClick r:id="rId4"/>
              </a:rPr>
              <a:t>金木屋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本模板的视觉设计参考了“</a:t>
            </a:r>
            <a:r>
              <a:rPr lang="zh-CN" altLang="en-US" dirty="0">
                <a:hlinkClick r:id="rId5"/>
              </a:rPr>
              <a:t>东南大学视觉识别系统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人物介绍页头像素材来自 </a:t>
            </a:r>
            <a:r>
              <a:rPr lang="zh-CN" altLang="en-US" dirty="0">
                <a:hlinkClick r:id="rId6"/>
              </a:rPr>
              <a:t>小肥柴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800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本模板力求简洁，布局合理，主次分明。以学术风为设计理念，适用于学术报告与论文答辩等相关应用场景。模板未使用任何动画效果。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您仅可以以个人非商业用途使用本</a:t>
            </a:r>
            <a:r>
              <a:rPr lang="en-US" altLang="zh-CN" dirty="0"/>
              <a:t>PPT</a:t>
            </a:r>
            <a:r>
              <a:rPr lang="zh-CN" altLang="en-US" dirty="0"/>
              <a:t>模板，不可将信息内容的全部或部分用以出售，或以出租、出借、转让、分销、发布等其他任何方式供其他人使用。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800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欢迎 </a:t>
            </a:r>
            <a:r>
              <a:rPr lang="zh-CN" altLang="en-US" dirty="0">
                <a:hlinkClick r:id="rId7"/>
              </a:rPr>
              <a:t>持续关注东南大学止于至善学术风</a:t>
            </a:r>
            <a:r>
              <a:rPr lang="en-US" altLang="zh-CN" dirty="0">
                <a:hlinkClick r:id="rId7"/>
              </a:rPr>
              <a:t> PPT </a:t>
            </a:r>
            <a:r>
              <a:rPr lang="zh-CN" altLang="en-US" dirty="0">
                <a:hlinkClick r:id="rId7"/>
              </a:rPr>
              <a:t>模板</a:t>
            </a:r>
            <a:r>
              <a:rPr lang="zh-CN" altLang="en-US" dirty="0"/>
              <a:t> 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zhuanlan.zhihu.com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/p/335298500</a:t>
            </a:r>
            <a:r>
              <a:rPr lang="zh-CN" altLang="en-US" dirty="0"/>
              <a:t>）后续的功能优化及多语言更新版本。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最后，祝汇报顺利，马到成功！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1" lang="en-US" altLang="zh-CN" dirty="0">
                <a:latin typeface="+mn-ea"/>
                <a:cs typeface="Arial" panose="020B0604020202090204" pitchFamily="34" charset="0"/>
              </a:rPr>
              <a:t>Version:</a:t>
            </a:r>
            <a:r>
              <a:rPr kumimoji="1" lang="zh-CN" altLang="en-US" dirty="0">
                <a:latin typeface="+mn-ea"/>
                <a:cs typeface="Arial" panose="020B0604020202090204" pitchFamily="34" charset="0"/>
              </a:rPr>
              <a:t> </a:t>
            </a:r>
            <a:r>
              <a:rPr kumimoji="1" lang="en-US" altLang="zh-CN" dirty="0">
                <a:latin typeface="+mn-ea"/>
                <a:cs typeface="Arial" panose="020B0604020202090204" pitchFamily="34" charset="0"/>
              </a:rPr>
              <a:t>(2021) v1.5-en.</a:t>
            </a:r>
            <a:endParaRPr kumimoji="1" lang="zh-CN" altLang="en-US" dirty="0">
              <a:latin typeface="+mn-ea"/>
              <a:cs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/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solidFill>
                <a:schemeClr val="accent6"/>
              </a:solidFill>
              <a:latin typeface="Helvetica Regular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/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25" name="箭头: 五边形 24"/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26" name="箭头: 五边形 25"/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27" name="箭头: 五边形 26"/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 i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图片占位符 90"/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0" name="图片占位符 6"/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0" i="0" dirty="0">
              <a:latin typeface="Helvetica Regular" pitchFamily="2" charset="0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任意多边形: 形状 90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图片占位符 91"/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4" name="图片 9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0" name="图片占位符 6"/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/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3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4" name="图片 9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图片占位符 90"/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/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/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/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endParaRPr lang="en-US" altLang="zh-CN" dirty="0"/>
          </a:p>
          <a:p>
            <a:pPr lvl="0"/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sp>
        <p:nvSpPr>
          <p:cNvPr id="6" name="箭头: 五边形 5"/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8" name="箭头: 五边形 7"/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5" name="箭头: 五边形 4"/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/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bg1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 userDrawn="1"/>
        </p:nvSpPr>
        <p:spPr>
          <a:xfrm>
            <a:off x="4781377" y="483991"/>
            <a:ext cx="2629246" cy="90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  <a:sym typeface="+mn-lt"/>
              </a:rPr>
              <a:t>Contents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  <a:sym typeface="+mn-lt"/>
            </a:endParaRPr>
          </a:p>
        </p:txBody>
      </p:sp>
      <p:sp>
        <p:nvSpPr>
          <p:cNvPr id="87" name="任意多边形: 形状 86"/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bg1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pic>
        <p:nvPicPr>
          <p:cNvPr id="89" name="图片 88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8999" y="0"/>
            <a:ext cx="6858000" cy="685800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elvetica" pitchFamily="2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1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Part 01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Part 02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/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Part 03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Part 04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0" name="五边形 9"/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五边形 10"/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五边形 11"/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五边形 12"/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Part 05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/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六边形 10"/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六边形 11"/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六边形 12"/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4" name="六边形 13"/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/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1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Part 06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/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七边形 10"/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七边形 11"/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七边形 12"/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4" name="七边形 13"/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/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elvetica" pitchFamily="2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40677" y="3106616"/>
            <a:ext cx="2520462" cy="106680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448" y="2848709"/>
            <a:ext cx="2782509" cy="157493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ea typeface="+mj-ea"/>
                <a:cs typeface="Arial" panose="020B0604020202090204" pitchFamily="34" charset="0"/>
              </a:rPr>
              <a:t>Contents</a:t>
            </a:r>
            <a:endParaRPr lang="zh-CN" altLang="en-US" sz="4000" b="1" i="0" dirty="0">
              <a:solidFill>
                <a:schemeClr val="bg1"/>
              </a:solidFill>
              <a:latin typeface="Helvetica" pitchFamily="2" charset="0"/>
              <a:ea typeface="+mj-ea"/>
              <a:cs typeface="Arial" panose="020B0604020202090204" pitchFamily="34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椭圆 6"/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1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/>
        </p:nvSpPr>
        <p:spPr>
          <a:xfrm>
            <a:off x="3791712" y="1239205"/>
            <a:ext cx="8191129" cy="218979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4000" b="1" dirty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</a:rPr>
              <a:t>B09S0061 </a:t>
            </a:r>
            <a:r>
              <a:rPr lang="en-US" altLang="zh-CN" sz="4000" b="1" dirty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rPr>
              <a:t>Software Engineering</a:t>
            </a:r>
            <a:endParaRPr lang="en-US" altLang="zh-CN" sz="4000" b="1" dirty="0">
              <a:solidFill>
                <a:schemeClr val="accent1"/>
              </a:solidFill>
              <a:latin typeface="Helvetica" pitchFamily="2" charset="0"/>
              <a:cs typeface="Arial" panose="020B0604020202090204" pitchFamily="34" charset="0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4000" b="1" dirty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rPr>
              <a:t>Lecture 6</a:t>
            </a:r>
            <a:endParaRPr lang="zh-CN" altLang="en-US" sz="4000" b="1" dirty="0">
              <a:solidFill>
                <a:schemeClr val="accent1"/>
              </a:solidFill>
              <a:latin typeface="Helvetica" pitchFamily="2" charset="0"/>
              <a:cs typeface="Arial" panose="020B0604020202090204" pitchFamily="34" charset="0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750859" y="4819809"/>
            <a:ext cx="3003067" cy="65087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rPr>
              <a:t>2025/03/28</a:t>
            </a:r>
            <a:endParaRPr lang="zh-CN" altLang="en-US" sz="2800" dirty="0">
              <a:solidFill>
                <a:schemeClr val="accent1"/>
              </a:solidFill>
              <a:latin typeface="Helvetica" pitchFamily="2" charset="0"/>
              <a:cs typeface="Arial" panose="020B0604020202090204" pitchFamily="34" charset="0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002654" y="4381010"/>
            <a:ext cx="6751272" cy="611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rPr>
              <a:t>Instructor: Liu, </a:t>
            </a:r>
            <a:r>
              <a:rPr lang="en-US" altLang="zh-CN" sz="2800" dirty="0" err="1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rPr>
              <a:t>Guangchi</a:t>
            </a: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rPr>
              <a:t> Ph.D.</a:t>
            </a:r>
            <a:endParaRPr lang="en-US" altLang="zh-CN" sz="2800" dirty="0">
              <a:solidFill>
                <a:schemeClr val="accent1"/>
              </a:solidFill>
              <a:latin typeface="Helvetica" pitchFamily="2" charset="0"/>
              <a:cs typeface="Arial" panose="020B0604020202090204" pitchFamily="34" charset="0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842946" y="4575127"/>
            <a:ext cx="0" cy="752777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0" y="2959100"/>
            <a:ext cx="4864100" cy="93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0" y="2070100"/>
            <a:ext cx="4495800" cy="88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0" y="4013200"/>
            <a:ext cx="45339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53" y="2043953"/>
            <a:ext cx="59690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38" y="2314389"/>
            <a:ext cx="42037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14" y="1603897"/>
            <a:ext cx="2912217" cy="1618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74" y="1499347"/>
            <a:ext cx="4580489" cy="1929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8" y="2053574"/>
            <a:ext cx="3724013" cy="7195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03" y="1499347"/>
            <a:ext cx="3442038" cy="680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8" y="2684907"/>
            <a:ext cx="3471208" cy="593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429" y="3797971"/>
            <a:ext cx="1185890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Arial" panose="020B0604020202090204" pitchFamily="34" charset="0"/>
              </a:rPr>
              <a:t>Aggregation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 and </a:t>
            </a: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Arial" panose="020B0604020202090204" pitchFamily="34" charset="0"/>
              </a:rPr>
              <a:t>Composition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 are specific cases of </a:t>
            </a: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Arial" panose="020B0604020202090204" pitchFamily="34" charset="0"/>
              </a:rPr>
              <a:t>Association </a:t>
            </a:r>
            <a:endParaRPr lang="en-US" sz="2000" b="1" dirty="0">
              <a:solidFill>
                <a:srgbClr val="C00000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 algn="l"/>
            <a:r>
              <a:rPr lang="en-US" dirty="0"/>
              <a:t>	In both aggregation and composition object of one class "owns" object of another class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Aggregation</a:t>
            </a:r>
            <a:r>
              <a:rPr lang="en-US" dirty="0"/>
              <a:t> implies a relationship where the child can exist independently of the parent. </a:t>
            </a:r>
            <a:endParaRPr lang="en-US" dirty="0"/>
          </a:p>
          <a:p>
            <a:pPr algn="l"/>
            <a:r>
              <a:rPr lang="en-US" dirty="0"/>
              <a:t>	Example: Class (parent) and Student (child). Delete the Class and the Students still exist.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Composition</a:t>
            </a:r>
            <a:r>
              <a:rPr lang="en-US" dirty="0"/>
              <a:t> implies a relationship where the child cannot exist independent of the parent. </a:t>
            </a:r>
            <a:endParaRPr lang="en-US" dirty="0"/>
          </a:p>
          <a:p>
            <a:pPr algn="l"/>
            <a:r>
              <a:rPr lang="en-US" dirty="0"/>
              <a:t>	Example: House (parent) and Room (child). Rooms don't exist separate to a House.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Generalization/Specialization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12" y="1357406"/>
            <a:ext cx="7569200" cy="226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248" y="4201128"/>
            <a:ext cx="113358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The UML diagram's </a:t>
            </a: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Arial" panose="020B0604020202090204" pitchFamily="34" charset="0"/>
              </a:rPr>
              <a:t>Generalization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 association is also known as </a:t>
            </a: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Arial" panose="020B0604020202090204" pitchFamily="34" charset="0"/>
              </a:rPr>
              <a:t>Inheritance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in a programming language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065" y="3730481"/>
            <a:ext cx="11335870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A dependency is a relationship that signifies that a single or a set of model elements </a:t>
            </a: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Arial" panose="020B0604020202090204" pitchFamily="34" charset="0"/>
              </a:rPr>
              <a:t>requires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other model elements for their specification or implementation.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This means that the complete semantics of the depending elements is either </a:t>
            </a: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Arial" panose="020B0604020202090204" pitchFamily="34" charset="0"/>
              </a:rPr>
              <a:t>semantically or structurally dependent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on the definition of the supplier element(s).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83" y="1833863"/>
            <a:ext cx="34798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Subsystems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1565" y="1362710"/>
            <a:ext cx="9967595" cy="3734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 fontAlgn="auto">
              <a:spcBef>
                <a:spcPts val="1800"/>
              </a:spcBef>
              <a:buClrTx/>
              <a:buSzTx/>
              <a:buFontTx/>
            </a:pP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Subsystem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	</a:t>
            </a:r>
            <a:endParaRPr lang="zh-CN" alt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 algn="l" fontAlgn="auto">
              <a:spcBef>
                <a:spcPts val="1800"/>
              </a:spcBef>
              <a:buClrTx/>
              <a:buSzTx/>
              <a:buFontTx/>
            </a:pP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subsystem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grouping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elements</a:t>
            </a:r>
            <a:r>
              <a:rPr lang="en-US" altLang="zh-CN" dirty="0"/>
              <a:t> </a:t>
            </a:r>
            <a:r>
              <a:rPr lang="zh-CN" altLang="en-US" dirty="0"/>
              <a:t>that</a:t>
            </a:r>
            <a:r>
              <a:rPr lang="en-US" altLang="zh-CN" dirty="0"/>
              <a:t> </a:t>
            </a:r>
            <a:r>
              <a:rPr lang="zh-CN" altLang="en-US" dirty="0"/>
              <a:t>form</a:t>
            </a:r>
            <a:r>
              <a:rPr lang="en-US" altLang="zh-CN" dirty="0"/>
              <a:t> </a:t>
            </a:r>
            <a:r>
              <a:rPr lang="zh-CN" altLang="en-US" dirty="0"/>
              <a:t>part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system.</a:t>
            </a:r>
            <a:endParaRPr lang="zh-CN" altLang="en-US" dirty="0"/>
          </a:p>
          <a:p>
            <a:pPr algn="l" fontAlgn="auto">
              <a:spcBef>
                <a:spcPts val="1800"/>
              </a:spcBef>
              <a:buClrTx/>
              <a:buSzTx/>
              <a:buFontTx/>
            </a:pPr>
            <a:r>
              <a:rPr lang="zh-CN" altLang="en-US" dirty="0"/>
              <a:t>•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Coupling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measure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dependencies</a:t>
            </a:r>
            <a:r>
              <a:rPr lang="en-US" altLang="zh-CN" dirty="0"/>
              <a:t> </a:t>
            </a:r>
            <a:r>
              <a:rPr lang="zh-CN" altLang="en-US" dirty="0"/>
              <a:t>between</a:t>
            </a:r>
            <a:r>
              <a:rPr lang="en-US" altLang="zh-CN" dirty="0"/>
              <a:t> </a:t>
            </a:r>
            <a:r>
              <a:rPr lang="zh-CN" altLang="en-US" dirty="0"/>
              <a:t>two</a:t>
            </a:r>
            <a:r>
              <a:rPr lang="en-US" altLang="zh-CN" dirty="0"/>
              <a:t> </a:t>
            </a:r>
            <a:r>
              <a:rPr lang="zh-CN" altLang="en-US" dirty="0"/>
              <a:t>subsystems.</a:t>
            </a:r>
            <a:r>
              <a:rPr lang="en-US" altLang="zh-CN" dirty="0"/>
              <a:t> </a:t>
            </a:r>
            <a:r>
              <a:rPr lang="zh-CN" altLang="en-US" dirty="0"/>
              <a:t>If</a:t>
            </a:r>
            <a:r>
              <a:rPr lang="en-US" altLang="zh-CN" dirty="0"/>
              <a:t> </a:t>
            </a:r>
            <a:r>
              <a:rPr lang="zh-CN" altLang="en-US" dirty="0"/>
              <a:t>two</a:t>
            </a:r>
            <a:r>
              <a:rPr lang="en-US" altLang="zh-CN" dirty="0"/>
              <a:t> </a:t>
            </a:r>
            <a:r>
              <a:rPr lang="zh-CN" altLang="en-US" dirty="0"/>
              <a:t>systems</a:t>
            </a:r>
            <a:r>
              <a:rPr lang="en-US" altLang="zh-CN" dirty="0"/>
              <a:t> </a:t>
            </a:r>
            <a:r>
              <a:rPr lang="zh-CN" altLang="en-US" dirty="0"/>
              <a:t>are</a:t>
            </a:r>
            <a:r>
              <a:rPr lang="en-US" altLang="zh-CN" dirty="0"/>
              <a:t> </a:t>
            </a:r>
            <a:r>
              <a:rPr lang="zh-CN" altLang="en-US" dirty="0"/>
              <a:t>strongly</a:t>
            </a:r>
            <a:r>
              <a:rPr lang="en-US" altLang="zh-CN" dirty="0"/>
              <a:t> </a:t>
            </a:r>
            <a:r>
              <a:rPr lang="zh-CN" altLang="en-US" dirty="0"/>
              <a:t>coupled,</a:t>
            </a:r>
            <a:r>
              <a:rPr lang="en-US" altLang="zh-CN" dirty="0"/>
              <a:t> </a:t>
            </a:r>
            <a:r>
              <a:rPr lang="zh-CN" altLang="en-US" dirty="0"/>
              <a:t>it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hard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modify</a:t>
            </a:r>
            <a:r>
              <a:rPr lang="en-US" altLang="zh-CN" dirty="0"/>
              <a:t> </a:t>
            </a:r>
            <a:r>
              <a:rPr lang="zh-CN" altLang="en-US" dirty="0"/>
              <a:t>one</a:t>
            </a:r>
            <a:r>
              <a:rPr lang="en-US" altLang="zh-CN" dirty="0"/>
              <a:t> </a:t>
            </a:r>
            <a:r>
              <a:rPr lang="zh-CN" altLang="en-US" dirty="0"/>
              <a:t>without</a:t>
            </a:r>
            <a:r>
              <a:rPr lang="en-US" altLang="zh-CN" dirty="0"/>
              <a:t> </a:t>
            </a:r>
            <a:r>
              <a:rPr lang="zh-CN" altLang="en-US" dirty="0"/>
              <a:t>modifying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other.</a:t>
            </a:r>
            <a:endParaRPr lang="zh-CN" altLang="en-US" dirty="0"/>
          </a:p>
          <a:p>
            <a:pPr algn="l" fontAlgn="auto">
              <a:spcBef>
                <a:spcPts val="1800"/>
              </a:spcBef>
              <a:buClrTx/>
              <a:buSzTx/>
              <a:buFontTx/>
            </a:pPr>
            <a:r>
              <a:rPr lang="zh-CN" altLang="en-US" dirty="0"/>
              <a:t>•</a:t>
            </a:r>
            <a:r>
              <a:rPr lang="en-US" altLang="zh-CN" b="1" dirty="0">
                <a:solidFill>
                  <a:srgbClr val="017AB8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Cohesion</a:t>
            </a:r>
            <a:r>
              <a:rPr lang="zh-CN" altLang="en-US" dirty="0"/>
              <a:t> is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measure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dependencies</a:t>
            </a:r>
            <a:r>
              <a:rPr lang="en-US" altLang="zh-CN" dirty="0"/>
              <a:t> </a:t>
            </a:r>
            <a:r>
              <a:rPr lang="zh-CN" altLang="en-US" dirty="0"/>
              <a:t>within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subsystem.</a:t>
            </a:r>
            <a:r>
              <a:rPr lang="en-US" altLang="zh-CN" dirty="0"/>
              <a:t> </a:t>
            </a:r>
            <a:r>
              <a:rPr lang="zh-CN" altLang="en-US" dirty="0"/>
              <a:t>If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subsystem</a:t>
            </a:r>
            <a:r>
              <a:rPr lang="en-US" altLang="zh-CN" dirty="0"/>
              <a:t> </a:t>
            </a:r>
            <a:r>
              <a:rPr lang="zh-CN" altLang="en-US" dirty="0"/>
              <a:t>contains</a:t>
            </a:r>
            <a:r>
              <a:rPr lang="en-US" altLang="zh-CN" dirty="0"/>
              <a:t> </a:t>
            </a:r>
            <a:r>
              <a:rPr lang="zh-CN" altLang="en-US" dirty="0"/>
              <a:t>many</a:t>
            </a:r>
            <a:r>
              <a:rPr lang="en-US" altLang="zh-CN" dirty="0"/>
              <a:t> </a:t>
            </a:r>
            <a:r>
              <a:rPr lang="zh-CN" altLang="en-US" dirty="0"/>
              <a:t>closely</a:t>
            </a:r>
            <a:r>
              <a:rPr lang="en-US" altLang="zh-CN" dirty="0"/>
              <a:t> </a:t>
            </a:r>
            <a:r>
              <a:rPr lang="zh-CN" altLang="en-US" dirty="0"/>
              <a:t>related</a:t>
            </a:r>
            <a:r>
              <a:rPr lang="en-US" altLang="zh-CN" dirty="0"/>
              <a:t> </a:t>
            </a:r>
            <a:r>
              <a:rPr lang="zh-CN" altLang="en-US" dirty="0"/>
              <a:t>func</a:t>
            </a:r>
            <a:r>
              <a:rPr lang="en-US" altLang="zh-CN" dirty="0" err="1"/>
              <a:t>ti</a:t>
            </a:r>
            <a:r>
              <a:rPr lang="zh-CN" altLang="en-US" dirty="0"/>
              <a:t>ons</a:t>
            </a:r>
            <a:r>
              <a:rPr lang="en-US" altLang="zh-CN" dirty="0"/>
              <a:t> </a:t>
            </a:r>
            <a:r>
              <a:rPr lang="zh-CN" altLang="en-US" dirty="0"/>
              <a:t>its</a:t>
            </a:r>
            <a:r>
              <a:rPr lang="en-US" altLang="zh-CN" dirty="0"/>
              <a:t> </a:t>
            </a:r>
            <a:r>
              <a:rPr lang="zh-CN" altLang="en-US" dirty="0"/>
              <a:t>cohesion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high.</a:t>
            </a:r>
            <a:endParaRPr lang="zh-CN" altLang="en-US" dirty="0"/>
          </a:p>
          <a:p>
            <a:pPr algn="l" fontAlgn="auto">
              <a:spcBef>
                <a:spcPts val="1800"/>
              </a:spcBef>
              <a:buClrTx/>
              <a:buSzTx/>
              <a:buFontTx/>
            </a:pPr>
            <a:r>
              <a:rPr lang="zh-CN" altLang="en-US" dirty="0"/>
              <a:t>An</a:t>
            </a:r>
            <a:r>
              <a:rPr lang="en-US" altLang="zh-CN" dirty="0"/>
              <a:t> </a:t>
            </a:r>
            <a:r>
              <a:rPr lang="zh-CN" altLang="en-US" dirty="0"/>
              <a:t>ideal</a:t>
            </a:r>
            <a:r>
              <a:rPr lang="en-US" altLang="zh-CN" dirty="0"/>
              <a:t> </a:t>
            </a:r>
            <a:r>
              <a:rPr lang="zh-CN" altLang="en-US" dirty="0"/>
              <a:t>division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complex</a:t>
            </a:r>
            <a:r>
              <a:rPr lang="en-US" altLang="zh-CN" dirty="0"/>
              <a:t> </a:t>
            </a:r>
            <a:r>
              <a:rPr lang="zh-CN" altLang="en-US" dirty="0"/>
              <a:t>system</a:t>
            </a:r>
            <a:r>
              <a:rPr lang="en-US" altLang="zh-CN" dirty="0"/>
              <a:t> </a:t>
            </a:r>
            <a:r>
              <a:rPr lang="zh-CN" altLang="en-US" dirty="0"/>
              <a:t>into</a:t>
            </a:r>
            <a:r>
              <a:rPr lang="en-US" altLang="zh-CN" dirty="0"/>
              <a:t> </a:t>
            </a:r>
            <a:r>
              <a:rPr lang="zh-CN" altLang="en-US" dirty="0"/>
              <a:t>subsystems</a:t>
            </a:r>
            <a:r>
              <a:rPr lang="en-US" altLang="zh-CN" dirty="0"/>
              <a:t> </a:t>
            </a:r>
            <a:r>
              <a:rPr lang="zh-CN" altLang="en-US" dirty="0"/>
              <a:t>has</a:t>
            </a:r>
            <a:r>
              <a:rPr lang="en-US" altLang="zh-CN" dirty="0"/>
              <a:t> </a:t>
            </a:r>
            <a:r>
              <a:rPr lang="zh-CN" altLang="en-US" dirty="0"/>
              <a:t>low</a:t>
            </a:r>
            <a:r>
              <a:rPr lang="en-US" altLang="zh-CN" dirty="0"/>
              <a:t> </a:t>
            </a:r>
            <a:r>
              <a:rPr lang="zh-CN" altLang="en-US" dirty="0"/>
              <a:t>coupling</a:t>
            </a:r>
            <a:r>
              <a:rPr lang="en-US" altLang="zh-CN" dirty="0"/>
              <a:t> </a:t>
            </a:r>
            <a:r>
              <a:rPr lang="zh-CN" altLang="en-US" dirty="0"/>
              <a:t>between</a:t>
            </a:r>
            <a:r>
              <a:rPr lang="en-US" altLang="zh-CN" dirty="0"/>
              <a:t> </a:t>
            </a:r>
            <a:r>
              <a:rPr lang="zh-CN" altLang="en-US" dirty="0"/>
              <a:t>subsystems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high</a:t>
            </a:r>
            <a:r>
              <a:rPr lang="en-US" altLang="zh-CN" dirty="0"/>
              <a:t> </a:t>
            </a:r>
            <a:r>
              <a:rPr lang="zh-CN" altLang="en-US" dirty="0"/>
              <a:t>cohesion</a:t>
            </a:r>
            <a:r>
              <a:rPr lang="en-US" altLang="zh-CN" dirty="0"/>
              <a:t> </a:t>
            </a:r>
            <a:r>
              <a:rPr lang="zh-CN" altLang="en-US" dirty="0"/>
              <a:t>within</a:t>
            </a:r>
            <a:r>
              <a:rPr lang="en-US" altLang="zh-CN" dirty="0"/>
              <a:t> </a:t>
            </a:r>
            <a:r>
              <a:rPr lang="zh-CN" altLang="en-US" dirty="0"/>
              <a:t>subsystems.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Component</a:t>
            </a:r>
            <a:r>
              <a:rPr lang="en-US" altLang="zh-CN" dirty="0"/>
              <a:t> Diagram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0612" y="2069465"/>
            <a:ext cx="10010775" cy="2719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 fontAlgn="auto">
              <a:spcBef>
                <a:spcPts val="1800"/>
              </a:spcBef>
              <a:buClrTx/>
              <a:buSzTx/>
              <a:buFontTx/>
            </a:pPr>
            <a:r>
              <a:rPr lang="zh-CN" altLang="en-US" dirty="0"/>
              <a:t>A</a:t>
            </a:r>
            <a:r>
              <a:rPr lang="en-US" altLang="zh-CN" b="1" dirty="0">
                <a:solidFill>
                  <a:srgbClr val="017AB8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component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replaceable</a:t>
            </a:r>
            <a:r>
              <a:rPr lang="en-US" altLang="zh-CN" dirty="0"/>
              <a:t> </a:t>
            </a:r>
            <a:r>
              <a:rPr lang="zh-CN" altLang="en-US" dirty="0"/>
              <a:t>part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system</a:t>
            </a:r>
            <a:r>
              <a:rPr lang="en-US" altLang="zh-CN" dirty="0"/>
              <a:t> </a:t>
            </a:r>
            <a:r>
              <a:rPr lang="zh-CN" altLang="en-US" dirty="0"/>
              <a:t>that</a:t>
            </a:r>
            <a:r>
              <a:rPr lang="en-US" altLang="zh-CN" dirty="0"/>
              <a:t> </a:t>
            </a:r>
            <a:r>
              <a:rPr lang="zh-CN" altLang="en-US" dirty="0"/>
              <a:t>conforms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provides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realiza</a:t>
            </a:r>
            <a:r>
              <a:rPr lang="en-US" altLang="zh-CN" dirty="0" err="1"/>
              <a:t>ti</a:t>
            </a:r>
            <a:r>
              <a:rPr lang="zh-CN" altLang="en-US" dirty="0"/>
              <a:t>on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set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interfaces.</a:t>
            </a:r>
            <a:endParaRPr lang="zh-CN" altLang="en-US" dirty="0"/>
          </a:p>
          <a:p>
            <a:pPr algn="l" fontAlgn="auto">
              <a:spcBef>
                <a:spcPts val="1800"/>
              </a:spcBef>
              <a:buClrTx/>
              <a:buSzTx/>
              <a:buFontTx/>
            </a:pP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component</a:t>
            </a:r>
            <a:r>
              <a:rPr lang="en-US" altLang="zh-CN" dirty="0"/>
              <a:t> </a:t>
            </a:r>
            <a:r>
              <a:rPr lang="zh-CN" altLang="en-US" dirty="0"/>
              <a:t>can</a:t>
            </a:r>
            <a:r>
              <a:rPr lang="en-US" altLang="zh-CN" dirty="0"/>
              <a:t> </a:t>
            </a:r>
            <a:r>
              <a:rPr lang="zh-CN" altLang="en-US" dirty="0"/>
              <a:t>be</a:t>
            </a:r>
            <a:r>
              <a:rPr lang="en-US" altLang="zh-CN" dirty="0"/>
              <a:t> </a:t>
            </a:r>
            <a:r>
              <a:rPr lang="zh-CN" altLang="en-US" dirty="0"/>
              <a:t>thought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as</a:t>
            </a:r>
            <a:r>
              <a:rPr lang="en-US" altLang="zh-CN" dirty="0"/>
              <a:t> </a:t>
            </a:r>
            <a:r>
              <a:rPr lang="zh-CN" altLang="en-US" dirty="0"/>
              <a:t>an</a:t>
            </a:r>
            <a:r>
              <a:rPr lang="en-US" altLang="zh-CN" dirty="0"/>
              <a:t> </a:t>
            </a:r>
            <a:r>
              <a:rPr lang="zh-CN" altLang="en-US" dirty="0"/>
              <a:t>implementa</a:t>
            </a:r>
            <a:r>
              <a:rPr lang="en-US" altLang="zh-CN" dirty="0" err="1"/>
              <a:t>ti</a:t>
            </a:r>
            <a:r>
              <a:rPr lang="zh-CN" altLang="en-US" dirty="0"/>
              <a:t>on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subsystem.</a:t>
            </a:r>
            <a:endParaRPr lang="zh-CN" altLang="en-US" dirty="0"/>
          </a:p>
          <a:p>
            <a:pPr algn="l" fontAlgn="auto">
              <a:spcBef>
                <a:spcPts val="1800"/>
              </a:spcBef>
              <a:buClrTx/>
              <a:buSzTx/>
              <a:buFontTx/>
            </a:pPr>
            <a:r>
              <a:rPr lang="en-US" altLang="zh-CN" b="1" dirty="0">
                <a:solidFill>
                  <a:srgbClr val="C00000"/>
                </a:solidFill>
              </a:rPr>
              <a:t>UML definition of a component</a:t>
            </a:r>
            <a:endParaRPr lang="en-US" altLang="zh-CN" b="1" dirty="0">
              <a:solidFill>
                <a:srgbClr val="C00000"/>
              </a:solidFill>
            </a:endParaRPr>
          </a:p>
          <a:p>
            <a:pPr algn="l" fontAlgn="auto">
              <a:spcBef>
                <a:spcPts val="1800"/>
              </a:spcBef>
              <a:buClrTx/>
              <a:buSzTx/>
              <a:buFontTx/>
            </a:pPr>
            <a:r>
              <a:rPr lang="zh-CN" altLang="en-US" dirty="0"/>
              <a:t>"A</a:t>
            </a:r>
            <a:r>
              <a:rPr lang="en-US" altLang="zh-CN" dirty="0"/>
              <a:t> </a:t>
            </a:r>
            <a:r>
              <a:rPr lang="zh-CN" altLang="en-US" dirty="0"/>
              <a:t>distributable</a:t>
            </a:r>
            <a:r>
              <a:rPr lang="en-US" altLang="zh-CN" dirty="0"/>
              <a:t> </a:t>
            </a:r>
            <a:r>
              <a:rPr lang="zh-CN" altLang="en-US" dirty="0"/>
              <a:t>piece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implementa</a:t>
            </a:r>
            <a:r>
              <a:rPr lang="en-US" altLang="zh-CN" dirty="0" err="1"/>
              <a:t>ti</a:t>
            </a:r>
            <a:r>
              <a:rPr lang="zh-CN" altLang="en-US" dirty="0"/>
              <a:t>on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system,</a:t>
            </a:r>
            <a:r>
              <a:rPr lang="en-US" altLang="zh-CN" dirty="0"/>
              <a:t> </a:t>
            </a:r>
            <a:r>
              <a:rPr lang="zh-CN" altLang="en-US" dirty="0"/>
              <a:t>including</a:t>
            </a:r>
            <a:r>
              <a:rPr lang="en-US" altLang="zh-CN" dirty="0"/>
              <a:t> </a:t>
            </a:r>
            <a:r>
              <a:rPr lang="zh-CN" altLang="en-US" dirty="0"/>
              <a:t>so</a:t>
            </a:r>
            <a:r>
              <a:rPr lang="en-US" altLang="zh-CN" dirty="0"/>
              <a:t>ft</a:t>
            </a:r>
            <a:r>
              <a:rPr lang="zh-CN" altLang="en-US" dirty="0"/>
              <a:t>ware</a:t>
            </a:r>
            <a:r>
              <a:rPr lang="en-US" altLang="zh-CN" dirty="0"/>
              <a:t> </a:t>
            </a:r>
            <a:r>
              <a:rPr lang="zh-CN" altLang="en-US" dirty="0"/>
              <a:t>code</a:t>
            </a:r>
            <a:r>
              <a:rPr lang="en-US" altLang="zh-CN" dirty="0"/>
              <a:t> </a:t>
            </a:r>
            <a:r>
              <a:rPr lang="zh-CN" altLang="en-US" dirty="0"/>
              <a:t>(source,</a:t>
            </a:r>
            <a:r>
              <a:rPr lang="en-US" altLang="zh-CN" dirty="0"/>
              <a:t> </a:t>
            </a:r>
            <a:r>
              <a:rPr lang="zh-CN" altLang="en-US" dirty="0"/>
              <a:t>binary,</a:t>
            </a:r>
            <a:r>
              <a:rPr lang="en-US" altLang="zh-CN" dirty="0"/>
              <a:t> </a:t>
            </a:r>
            <a:r>
              <a:rPr lang="zh-CN" altLang="en-US" dirty="0"/>
              <a:t>or</a:t>
            </a:r>
            <a:r>
              <a:rPr lang="en-US" altLang="zh-CN" dirty="0"/>
              <a:t> </a:t>
            </a:r>
            <a:r>
              <a:rPr lang="zh-CN" altLang="en-US" dirty="0"/>
              <a:t>executable),</a:t>
            </a:r>
            <a:r>
              <a:rPr lang="en-US" altLang="zh-CN" dirty="0"/>
              <a:t> </a:t>
            </a:r>
            <a:r>
              <a:rPr lang="zh-CN" altLang="en-US" dirty="0"/>
              <a:t>but</a:t>
            </a:r>
            <a:r>
              <a:rPr lang="en-US" altLang="zh-CN" dirty="0"/>
              <a:t> </a:t>
            </a:r>
            <a:r>
              <a:rPr lang="zh-CN" altLang="en-US" dirty="0"/>
              <a:t>also</a:t>
            </a:r>
            <a:r>
              <a:rPr lang="en-US" altLang="zh-CN" dirty="0"/>
              <a:t> </a:t>
            </a:r>
            <a:r>
              <a:rPr lang="zh-CN" altLang="en-US" dirty="0"/>
              <a:t>including</a:t>
            </a:r>
            <a:r>
              <a:rPr lang="en-US" altLang="zh-CN" dirty="0"/>
              <a:t> </a:t>
            </a:r>
            <a:r>
              <a:rPr lang="zh-CN" altLang="en-US" dirty="0"/>
              <a:t>business</a:t>
            </a:r>
            <a:r>
              <a:rPr lang="en-US" altLang="zh-CN" dirty="0"/>
              <a:t> </a:t>
            </a:r>
            <a:r>
              <a:rPr lang="zh-CN" altLang="en-US" dirty="0"/>
              <a:t>documents,</a:t>
            </a:r>
            <a:r>
              <a:rPr lang="en-US" altLang="zh-CN" dirty="0"/>
              <a:t> </a:t>
            </a:r>
            <a:r>
              <a:rPr lang="zh-CN" altLang="en-US" dirty="0"/>
              <a:t>etc.,</a:t>
            </a:r>
            <a:r>
              <a:rPr lang="en-US" altLang="zh-CN" dirty="0"/>
              <a:t> </a:t>
            </a:r>
            <a:r>
              <a:rPr lang="zh-CN" altLang="en-US" dirty="0"/>
              <a:t>in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human</a:t>
            </a:r>
            <a:r>
              <a:rPr lang="en-US" altLang="zh-CN" dirty="0"/>
              <a:t> </a:t>
            </a:r>
            <a:r>
              <a:rPr lang="zh-CN" altLang="en-US" dirty="0"/>
              <a:t>system."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33" y="2841624"/>
            <a:ext cx="56769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0" y="1180831"/>
            <a:ext cx="4652509" cy="17640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3760" y="4725828"/>
            <a:ext cx="114636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Arial" panose="020B0604020202090204" pitchFamily="34" charset="0"/>
              </a:rPr>
              <a:t>Provided interface 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represents an interface that the component provides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Arial" panose="020B0604020202090204" pitchFamily="34" charset="0"/>
              </a:rPr>
              <a:t>Required Interface 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represents an interface that the component requires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C00000"/>
                </a:solidFill>
                <a:latin typeface="Helvetica" pitchFamily="2" charset="0"/>
                <a:cs typeface="Arial" panose="020B0604020202090204" pitchFamily="34" charset="0"/>
              </a:rPr>
              <a:t>Port 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is often used to help expose required and provided interfaces of a component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39" y="1577166"/>
            <a:ext cx="4783518" cy="2081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0" y="3429000"/>
            <a:ext cx="4452003" cy="12304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35087" y="3977885"/>
            <a:ext cx="9521825" cy="644144"/>
          </a:xfrm>
          <a:prstGeom prst="rect">
            <a:avLst/>
          </a:prstGeom>
        </p:spPr>
        <p:txBody>
          <a:bodyPr wrap="square">
            <a:normAutofit fontScale="97500" lnSpcReduction="10000"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rPr>
              <a:t>System Design with UML</a:t>
            </a:r>
            <a:endParaRPr lang="en-US" altLang="zh-CN" sz="4000" b="1" dirty="0">
              <a:solidFill>
                <a:schemeClr val="accent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19048" y="1331007"/>
            <a:ext cx="2553904" cy="2646878"/>
            <a:chOff x="5865211" y="1331007"/>
            <a:chExt cx="2553904" cy="2646878"/>
          </a:xfrm>
        </p:grpSpPr>
        <p:sp>
          <p:nvSpPr>
            <p:cNvPr id="2" name="文本框 1"/>
            <p:cNvSpPr txBox="1"/>
            <p:nvPr/>
          </p:nvSpPr>
          <p:spPr>
            <a:xfrm>
              <a:off x="6457519" y="1331007"/>
              <a:ext cx="136928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1</a:t>
              </a:r>
              <a:endParaRPr lang="en-US" altLang="zh-CN" sz="16600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865211" y="2574748"/>
              <a:ext cx="2553904" cy="460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accent1"/>
                  </a:solidFill>
                  <a:latin typeface="Helvetica" pitchFamily="2" charset="0"/>
                  <a:cs typeface="Arial" panose="020B0604020202090204" pitchFamily="34" charset="0"/>
                  <a:sym typeface="+mn-lt"/>
                </a:rPr>
                <a:t>PART</a:t>
              </a:r>
              <a:r>
                <a:rPr lang="zh-CN" altLang="en-US" sz="2400" dirty="0">
                  <a:solidFill>
                    <a:schemeClr val="accent1"/>
                  </a:solidFill>
                  <a:latin typeface="Helvetica" pitchFamily="2" charset="0"/>
                  <a:cs typeface="Arial" panose="020B0604020202090204" pitchFamily="34" charset="0"/>
                  <a:sym typeface="+mn-lt"/>
                </a:rPr>
                <a:t> </a:t>
              </a:r>
              <a:r>
                <a:rPr lang="en-US" altLang="zh-CN" sz="2400" dirty="0">
                  <a:solidFill>
                    <a:schemeClr val="accent1"/>
                  </a:solidFill>
                  <a:latin typeface="Helvetica" pitchFamily="2" charset="0"/>
                  <a:cs typeface="Arial" panose="020B0604020202090204" pitchFamily="34" charset="0"/>
                  <a:sym typeface="+mn-lt"/>
                </a:rPr>
                <a:t>ONE</a:t>
              </a:r>
              <a:endParaRPr lang="zh-CN" altLang="en-US" sz="2400" dirty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47" y="3352799"/>
            <a:ext cx="5958653" cy="300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5" y="1237495"/>
            <a:ext cx="4980612" cy="25411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Components</a:t>
            </a:r>
            <a:r>
              <a:rPr lang="en-US" altLang="zh-CN"/>
              <a:t> </a:t>
            </a:r>
            <a:r>
              <a:rPr lang="zh-CN" altLang="en-US"/>
              <a:t>as</a:t>
            </a:r>
            <a:r>
              <a:rPr lang="en-US" altLang="zh-CN"/>
              <a:t> </a:t>
            </a:r>
            <a:r>
              <a:rPr lang="zh-CN" altLang="en-US"/>
              <a:t>Replaceable</a:t>
            </a:r>
            <a:r>
              <a:rPr lang="en-US" altLang="zh-CN"/>
              <a:t> </a:t>
            </a:r>
            <a:r>
              <a:rPr lang="zh-CN" altLang="en-US"/>
              <a:t>Elements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1565" y="1583055"/>
            <a:ext cx="10223500" cy="3006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lang="zh-CN" altLang="en-US" dirty="0"/>
              <a:t>Components</a:t>
            </a:r>
            <a:r>
              <a:rPr lang="en-US" altLang="zh-CN" dirty="0"/>
              <a:t> </a:t>
            </a:r>
            <a:r>
              <a:rPr lang="zh-CN" altLang="en-US" dirty="0"/>
              <a:t>allow</a:t>
            </a:r>
            <a:r>
              <a:rPr lang="en-US" altLang="zh-CN" dirty="0"/>
              <a:t> </a:t>
            </a:r>
            <a:r>
              <a:rPr lang="zh-CN" altLang="en-US" dirty="0"/>
              <a:t>systems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be</a:t>
            </a:r>
            <a:r>
              <a:rPr lang="en-US" altLang="zh-CN" dirty="0"/>
              <a:t> </a:t>
            </a:r>
            <a:r>
              <a:rPr lang="zh-CN" altLang="en-US" dirty="0"/>
              <a:t>assembled</a:t>
            </a:r>
            <a:r>
              <a:rPr lang="en-US" altLang="zh-CN" dirty="0"/>
              <a:t> </a:t>
            </a:r>
            <a:r>
              <a:rPr lang="zh-CN" altLang="en-US" dirty="0"/>
              <a:t>from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binary replaceable elements.</a:t>
            </a:r>
            <a:endParaRPr lang="en-US" altLang="zh-CN" b="1" dirty="0">
              <a:solidFill>
                <a:srgbClr val="C00000"/>
              </a:solidFill>
            </a:endParaRPr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• A</a:t>
            </a:r>
            <a:r>
              <a:rPr lang="en-US" altLang="zh-CN" dirty="0"/>
              <a:t> </a:t>
            </a:r>
            <a:r>
              <a:rPr lang="zh-CN" altLang="en-US" dirty="0"/>
              <a:t>component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bits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not</a:t>
            </a:r>
            <a:r>
              <a:rPr lang="en-US" altLang="zh-CN" dirty="0"/>
              <a:t> </a:t>
            </a:r>
            <a:r>
              <a:rPr lang="zh-CN" altLang="en-US" dirty="0"/>
              <a:t>concepts.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• A</a:t>
            </a:r>
            <a:r>
              <a:rPr lang="en-US" altLang="zh-CN" dirty="0"/>
              <a:t> </a:t>
            </a:r>
            <a:r>
              <a:rPr lang="zh-CN" altLang="en-US" dirty="0"/>
              <a:t>component</a:t>
            </a:r>
            <a:r>
              <a:rPr lang="en-US" altLang="zh-CN" dirty="0"/>
              <a:t> </a:t>
            </a:r>
            <a:r>
              <a:rPr lang="zh-CN" altLang="en-US" dirty="0"/>
              <a:t>can</a:t>
            </a:r>
            <a:r>
              <a:rPr lang="en-US" altLang="zh-CN" dirty="0"/>
              <a:t> </a:t>
            </a:r>
            <a:r>
              <a:rPr lang="zh-CN" altLang="en-US" dirty="0"/>
              <a:t>be</a:t>
            </a:r>
            <a:r>
              <a:rPr lang="en-US" altLang="zh-CN" dirty="0">
                <a:solidFill>
                  <a:srgbClr val="017AB8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replaced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by</a:t>
            </a:r>
            <a:r>
              <a:rPr lang="en-US" altLang="zh-CN" dirty="0"/>
              <a:t> </a:t>
            </a:r>
            <a:r>
              <a:rPr lang="zh-CN" altLang="en-US" dirty="0"/>
              <a:t>any</a:t>
            </a:r>
            <a:r>
              <a:rPr lang="en-US" altLang="zh-CN" dirty="0"/>
              <a:t> </a:t>
            </a:r>
            <a:r>
              <a:rPr lang="zh-CN" altLang="en-US" dirty="0"/>
              <a:t>other</a:t>
            </a:r>
            <a:r>
              <a:rPr lang="en-US" altLang="zh-CN" dirty="0"/>
              <a:t> </a:t>
            </a:r>
            <a:r>
              <a:rPr lang="zh-CN" altLang="en-US" dirty="0"/>
              <a:t>component(s)</a:t>
            </a:r>
            <a:r>
              <a:rPr lang="en-US" altLang="zh-CN" dirty="0"/>
              <a:t> </a:t>
            </a:r>
            <a:r>
              <a:rPr lang="zh-CN" altLang="en-US" dirty="0"/>
              <a:t>tha</a:t>
            </a:r>
            <a:r>
              <a:rPr lang="en-US" altLang="zh-CN" dirty="0"/>
              <a:t>t </a:t>
            </a:r>
            <a:r>
              <a:rPr lang="zh-CN" altLang="en-US" dirty="0"/>
              <a:t>conforms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interfaces</a:t>
            </a:r>
            <a:r>
              <a:rPr lang="zh-CN" altLang="en-US" dirty="0"/>
              <a:t>.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• A</a:t>
            </a:r>
            <a:r>
              <a:rPr lang="en-US" altLang="zh-CN" dirty="0"/>
              <a:t> </a:t>
            </a:r>
            <a:r>
              <a:rPr lang="zh-CN" altLang="en-US" dirty="0"/>
              <a:t>component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part of a system</a:t>
            </a:r>
            <a:r>
              <a:rPr lang="zh-CN" altLang="en-US" dirty="0"/>
              <a:t>.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• A</a:t>
            </a:r>
            <a:r>
              <a:rPr lang="en-US" altLang="zh-CN" dirty="0"/>
              <a:t> </a:t>
            </a:r>
            <a:r>
              <a:rPr lang="zh-CN" altLang="en-US" dirty="0"/>
              <a:t>component</a:t>
            </a:r>
            <a:r>
              <a:rPr lang="en-US" altLang="zh-CN" dirty="0"/>
              <a:t> </a:t>
            </a:r>
            <a:r>
              <a:rPr lang="zh-CN" altLang="en-US" dirty="0"/>
              <a:t>provides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realization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set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interfaces</a:t>
            </a:r>
            <a:r>
              <a:rPr lang="zh-CN" altLang="en-US" dirty="0"/>
              <a:t>.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44" y="1422000"/>
            <a:ext cx="7770311" cy="4014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9270365" cy="790575"/>
          </a:xfrm>
        </p:spPr>
        <p:txBody>
          <a:bodyPr>
            <a:normAutofit/>
          </a:bodyPr>
          <a:lstStyle/>
          <a:p>
            <a:r>
              <a:rPr lang="zh-CN" altLang="en-US" dirty="0"/>
              <a:t>Component</a:t>
            </a:r>
            <a:r>
              <a:rPr lang="en-US" altLang="zh-CN" dirty="0"/>
              <a:t> Diagram vs. </a:t>
            </a:r>
            <a:r>
              <a:rPr lang="zh-CN" altLang="en-US" dirty="0"/>
              <a:t>Class</a:t>
            </a:r>
            <a:r>
              <a:rPr lang="en-US" altLang="zh-CN" dirty="0"/>
              <a:t> Diagram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31053" y="1229061"/>
            <a:ext cx="11333517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Bef>
                <a:spcPts val="1800"/>
              </a:spcBef>
            </a:pPr>
            <a:r>
              <a:rPr lang="en-US" altLang="zh-CN" b="1" dirty="0">
                <a:solidFill>
                  <a:srgbClr val="515223"/>
                </a:solidFill>
              </a:rPr>
              <a:t>Classes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represent</a:t>
            </a:r>
            <a:r>
              <a:rPr lang="en-US" altLang="zh-CN" dirty="0"/>
              <a:t> </a:t>
            </a:r>
            <a:r>
              <a:rPr lang="zh-CN" altLang="en-US" dirty="0"/>
              <a:t>logical</a:t>
            </a:r>
            <a:r>
              <a:rPr lang="en-US" altLang="zh-CN" dirty="0"/>
              <a:t> </a:t>
            </a:r>
            <a:r>
              <a:rPr lang="zh-CN" altLang="en-US" dirty="0"/>
              <a:t>abstrac</a:t>
            </a:r>
            <a:r>
              <a:rPr lang="en-US" altLang="zh-CN" dirty="0" err="1"/>
              <a:t>ti</a:t>
            </a:r>
            <a:r>
              <a:rPr lang="zh-CN" altLang="en-US" dirty="0"/>
              <a:t>ons（</a:t>
            </a:r>
            <a:r>
              <a:rPr lang="en-US" altLang="zh-CN" b="1" u="sng" dirty="0"/>
              <a:t>Not covered in this lecture, will be shown in </a:t>
            </a:r>
            <a:r>
              <a:rPr lang="en-US" altLang="zh-CN" b="1" u="sng" dirty="0">
                <a:solidFill>
                  <a:srgbClr val="C00000"/>
                </a:solidFill>
              </a:rPr>
              <a:t>Program Design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en-US" altLang="zh-CN" dirty="0"/>
          </a:p>
          <a:p>
            <a:pPr indent="0" fontAlgn="auto">
              <a:spcBef>
                <a:spcPts val="1800"/>
              </a:spcBef>
            </a:pPr>
            <a:r>
              <a:rPr lang="en-US" altLang="zh-CN" dirty="0"/>
              <a:t>	</a:t>
            </a:r>
            <a:r>
              <a:rPr lang="zh-CN" altLang="en-US" dirty="0"/>
              <a:t>They</a:t>
            </a:r>
            <a:r>
              <a:rPr lang="en-US" altLang="zh-CN" dirty="0"/>
              <a:t> </a:t>
            </a:r>
            <a:r>
              <a:rPr lang="zh-CN" altLang="en-US" dirty="0"/>
              <a:t>have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Tributes</a:t>
            </a:r>
            <a:r>
              <a:rPr lang="en-US" altLang="zh-CN" dirty="0"/>
              <a:t> </a:t>
            </a:r>
            <a:r>
              <a:rPr lang="zh-CN" altLang="en-US" dirty="0"/>
              <a:t>(data)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opera</a:t>
            </a:r>
            <a:r>
              <a:rPr lang="en-US" altLang="zh-CN" dirty="0" err="1"/>
              <a:t>ti</a:t>
            </a:r>
            <a:r>
              <a:rPr lang="zh-CN" altLang="en-US" dirty="0"/>
              <a:t>ons</a:t>
            </a:r>
            <a:r>
              <a:rPr lang="en-US" altLang="zh-CN" dirty="0"/>
              <a:t> </a:t>
            </a:r>
            <a:r>
              <a:rPr lang="zh-CN" altLang="en-US" dirty="0"/>
              <a:t>(methods)</a:t>
            </a:r>
            <a:r>
              <a:rPr lang="en-US" altLang="zh-CN" dirty="0"/>
              <a:t> </a:t>
            </a:r>
            <a:endParaRPr lang="en-US" altLang="zh-CN" dirty="0"/>
          </a:p>
          <a:p>
            <a:pPr indent="0" fontAlgn="auto">
              <a:spcBef>
                <a:spcPts val="1800"/>
              </a:spcBef>
            </a:pPr>
            <a:r>
              <a:rPr lang="en-US" altLang="zh-CN" dirty="0"/>
              <a:t>	</a:t>
            </a:r>
            <a:r>
              <a:rPr lang="zh-CN" altLang="en-US" dirty="0"/>
              <a:t>Classes</a:t>
            </a:r>
            <a:r>
              <a:rPr lang="en-US" altLang="zh-CN" dirty="0"/>
              <a:t> </a:t>
            </a:r>
            <a:r>
              <a:rPr lang="zh-CN" altLang="en-US" dirty="0"/>
              <a:t>can</a:t>
            </a:r>
            <a:r>
              <a:rPr lang="en-US" altLang="zh-CN" dirty="0"/>
              <a:t> </a:t>
            </a:r>
            <a:r>
              <a:rPr lang="zh-CN" altLang="en-US" dirty="0"/>
              <a:t>be</a:t>
            </a:r>
            <a:r>
              <a:rPr lang="en-US" altLang="zh-CN" dirty="0"/>
              <a:t> </a:t>
            </a:r>
            <a:r>
              <a:rPr lang="zh-CN" altLang="en-US" dirty="0"/>
              <a:t>combined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form</a:t>
            </a:r>
            <a:r>
              <a:rPr lang="en-US" altLang="zh-CN" dirty="0"/>
              <a:t> </a:t>
            </a:r>
            <a:r>
              <a:rPr lang="zh-CN" altLang="en-US" dirty="0"/>
              <a:t>programs </a:t>
            </a:r>
            <a:r>
              <a:rPr lang="en-US" altLang="zh-CN" dirty="0"/>
              <a:t>(i.e., </a:t>
            </a:r>
            <a:r>
              <a:rPr lang="en-US" altLang="zh-CN" dirty="0">
                <a:solidFill>
                  <a:srgbClr val="C00000"/>
                </a:solidFill>
              </a:rPr>
              <a:t>for program design</a:t>
            </a:r>
            <a:r>
              <a:rPr lang="en-US" altLang="zh-CN" dirty="0"/>
              <a:t>)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en-US" altLang="zh-CN" b="1" dirty="0">
                <a:solidFill>
                  <a:srgbClr val="515223"/>
                </a:solidFill>
              </a:rPr>
              <a:t>Components</a:t>
            </a:r>
            <a:r>
              <a:rPr lang="en-US" altLang="zh-CN" dirty="0">
                <a:solidFill>
                  <a:srgbClr val="515223"/>
                </a:solidFill>
              </a:rPr>
              <a:t> </a:t>
            </a:r>
            <a:r>
              <a:rPr lang="zh-CN" altLang="en-US" dirty="0"/>
              <a:t>have</a:t>
            </a:r>
            <a:r>
              <a:rPr lang="en-US" altLang="zh-CN" dirty="0"/>
              <a:t> </a:t>
            </a:r>
            <a:r>
              <a:rPr lang="zh-CN" altLang="en-US" dirty="0"/>
              <a:t>opera</a:t>
            </a:r>
            <a:r>
              <a:rPr lang="en-US" altLang="zh-CN" dirty="0" err="1"/>
              <a:t>ti</a:t>
            </a:r>
            <a:r>
              <a:rPr lang="zh-CN" altLang="en-US" dirty="0"/>
              <a:t>ons</a:t>
            </a:r>
            <a:r>
              <a:rPr lang="en-US" altLang="zh-CN" dirty="0"/>
              <a:t> </a:t>
            </a:r>
            <a:r>
              <a:rPr lang="zh-CN" altLang="en-US" dirty="0"/>
              <a:t>that</a:t>
            </a:r>
            <a:r>
              <a:rPr lang="en-US" altLang="zh-CN" dirty="0"/>
              <a:t> </a:t>
            </a:r>
            <a:r>
              <a:rPr lang="zh-CN" altLang="en-US" dirty="0"/>
              <a:t>are</a:t>
            </a:r>
            <a:r>
              <a:rPr lang="en-US" altLang="zh-CN" dirty="0"/>
              <a:t> </a:t>
            </a:r>
            <a:r>
              <a:rPr lang="zh-CN" altLang="en-US" dirty="0"/>
              <a:t>reachable</a:t>
            </a:r>
            <a:r>
              <a:rPr lang="en-US" altLang="zh-CN" dirty="0"/>
              <a:t> </a:t>
            </a:r>
            <a:r>
              <a:rPr lang="zh-CN" altLang="en-US" dirty="0"/>
              <a:t>only</a:t>
            </a:r>
            <a:r>
              <a:rPr lang="en-US" altLang="zh-CN" dirty="0"/>
              <a:t> </a:t>
            </a:r>
            <a:r>
              <a:rPr lang="zh-CN" altLang="en-US" dirty="0"/>
              <a:t>through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interfaces</a:t>
            </a:r>
            <a:r>
              <a:rPr lang="zh-CN" altLang="en-US" dirty="0"/>
              <a:t>.</a:t>
            </a:r>
            <a:endParaRPr lang="en-US" altLang="zh-CN" dirty="0"/>
          </a:p>
          <a:p>
            <a:pPr indent="0" fontAlgn="auto">
              <a:spcBef>
                <a:spcPts val="1800"/>
              </a:spcBef>
            </a:pPr>
            <a:r>
              <a:rPr lang="en-US" altLang="zh-CN" dirty="0"/>
              <a:t>	</a:t>
            </a:r>
            <a:r>
              <a:rPr lang="zh-CN" altLang="en-US" dirty="0"/>
              <a:t>Components</a:t>
            </a:r>
            <a:r>
              <a:rPr lang="en-US" altLang="zh-CN" dirty="0"/>
              <a:t> </a:t>
            </a:r>
            <a:r>
              <a:rPr lang="zh-CN" altLang="en-US" dirty="0"/>
              <a:t>can</a:t>
            </a:r>
            <a:r>
              <a:rPr lang="en-US" altLang="zh-CN" dirty="0"/>
              <a:t> </a:t>
            </a:r>
            <a:r>
              <a:rPr lang="zh-CN" altLang="en-US" dirty="0"/>
              <a:t>be</a:t>
            </a:r>
            <a:r>
              <a:rPr lang="en-US" altLang="zh-CN" dirty="0"/>
              <a:t> </a:t>
            </a:r>
            <a:r>
              <a:rPr lang="zh-CN" altLang="en-US" dirty="0"/>
              <a:t>combined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form</a:t>
            </a:r>
            <a:r>
              <a:rPr lang="en-US" altLang="zh-CN" dirty="0"/>
              <a:t> </a:t>
            </a:r>
            <a:r>
              <a:rPr lang="zh-CN" altLang="en-US" dirty="0"/>
              <a:t>systems</a:t>
            </a:r>
            <a:r>
              <a:rPr lang="en-US" altLang="zh-CN" dirty="0"/>
              <a:t> (i.e., </a:t>
            </a:r>
            <a:r>
              <a:rPr lang="en-US" altLang="zh-CN" dirty="0">
                <a:solidFill>
                  <a:srgbClr val="C00000"/>
                </a:solidFill>
              </a:rPr>
              <a:t>for system design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32" y="3629718"/>
            <a:ext cx="6666367" cy="32284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52483" y="5009031"/>
            <a:ext cx="981636" cy="430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92389" y="5009031"/>
            <a:ext cx="981636" cy="430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Package</a:t>
            </a:r>
            <a:r>
              <a:rPr lang="en-US" dirty="0"/>
              <a:t> Diagram</a:t>
            </a:r>
            <a:endParaRPr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677" y="4276165"/>
            <a:ext cx="12059659" cy="2581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A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package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is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a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general-purpose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mechanism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for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organizing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classes </a:t>
            </a:r>
            <a:r>
              <a:rPr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into</a:t>
            </a: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packages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 indent="0" fontAlgn="auto">
              <a:spcBef>
                <a:spcPts val="1800"/>
              </a:spcBef>
            </a:pPr>
            <a:r>
              <a:rPr lang="en-US" b="0" i="0" dirty="0">
                <a:solidFill>
                  <a:srgbClr val="737C85"/>
                </a:solidFill>
                <a:effectLst/>
                <a:latin typeface="open sans" panose="020B0606030504020204" pitchFamily="34" charset="0"/>
              </a:rPr>
              <a:t>	</a:t>
            </a:r>
            <a:r>
              <a:rPr lang="en-US" dirty="0"/>
              <a:t>A package is a collection of logically related UML elements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	Package Diagram can be used to simplify complex class diagrams, it can group classes into packages.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	One package depends on another if changes in the other could possibly force changes in the first</a:t>
            </a:r>
            <a:endParaRPr lang="en-US" b="0" i="0" dirty="0">
              <a:solidFill>
                <a:srgbClr val="737C85"/>
              </a:solidFill>
              <a:effectLst/>
              <a:latin typeface="open sans" panose="020B0606030504020204" pitchFamily="34" charset="0"/>
            </a:endParaRPr>
          </a:p>
          <a:p>
            <a:pPr indent="0" fontAlgn="auto">
              <a:spcBef>
                <a:spcPts val="1800"/>
              </a:spcBef>
            </a:pPr>
            <a:endParaRPr lang="en-US" b="0" i="0" dirty="0">
              <a:solidFill>
                <a:srgbClr val="737C85"/>
              </a:solidFill>
              <a:effectLst/>
              <a:latin typeface="open sans" panose="020B0606030504020204" pitchFamily="34" charset="0"/>
            </a:endParaRPr>
          </a:p>
          <a:p>
            <a:pPr indent="0" fontAlgn="auto">
              <a:spcBef>
                <a:spcPts val="1800"/>
              </a:spcBef>
            </a:pPr>
            <a:r>
              <a:rPr lang="en-US" dirty="0">
                <a:solidFill>
                  <a:srgbClr val="737C85"/>
                </a:solidFill>
                <a:latin typeface="open sans" panose="020B0606030504020204" pitchFamily="34" charset="0"/>
              </a:rPr>
              <a:t>	</a:t>
            </a:r>
            <a:endParaRPr lang="en-US" dirty="0"/>
          </a:p>
          <a:p>
            <a:pPr indent="0" fontAlgn="auto">
              <a:spcBef>
                <a:spcPts val="1800"/>
              </a:spcBef>
            </a:pPr>
            <a:r>
              <a:rPr lang="en-US" dirty="0"/>
              <a:t>	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13" y="363157"/>
            <a:ext cx="4799281" cy="37025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1" y="1237129"/>
            <a:ext cx="6272757" cy="4979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61" y="2965077"/>
            <a:ext cx="4234478" cy="17555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Deployment Diagram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6497" y="5064163"/>
            <a:ext cx="9819005" cy="1153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Bef>
                <a:spcPts val="1800"/>
              </a:spcBef>
            </a:pPr>
            <a:r>
              <a:rPr dirty="0"/>
              <a:t>A</a:t>
            </a:r>
            <a:r>
              <a:rPr lang="en-US" dirty="0"/>
              <a:t> </a:t>
            </a:r>
            <a:r>
              <a:rPr dirty="0">
                <a:solidFill>
                  <a:srgbClr val="C00000"/>
                </a:solidFill>
              </a:rPr>
              <a:t>node</a:t>
            </a:r>
            <a:r>
              <a:rPr lang="en-US" dirty="0"/>
              <a:t> </a:t>
            </a:r>
            <a:r>
              <a:rPr dirty="0"/>
              <a:t>is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physical</a:t>
            </a:r>
            <a:r>
              <a:rPr lang="en-US" dirty="0"/>
              <a:t> </a:t>
            </a:r>
            <a:r>
              <a:rPr dirty="0"/>
              <a:t>element</a:t>
            </a:r>
            <a:r>
              <a:rPr lang="en-US" dirty="0"/>
              <a:t> </a:t>
            </a:r>
            <a:r>
              <a:rPr dirty="0"/>
              <a:t>that</a:t>
            </a:r>
            <a:r>
              <a:rPr lang="en-US" dirty="0"/>
              <a:t> </a:t>
            </a:r>
            <a:r>
              <a:rPr dirty="0"/>
              <a:t>exists</a:t>
            </a:r>
            <a:r>
              <a:rPr lang="en-US" dirty="0"/>
              <a:t> </a:t>
            </a:r>
            <a:r>
              <a:rPr dirty="0"/>
              <a:t>at</a:t>
            </a:r>
            <a:r>
              <a:rPr lang="en-US" dirty="0"/>
              <a:t> </a:t>
            </a:r>
            <a:r>
              <a:rPr dirty="0"/>
              <a:t>run</a:t>
            </a:r>
            <a:r>
              <a:rPr lang="en-US" dirty="0"/>
              <a:t> ti</a:t>
            </a:r>
            <a:r>
              <a:rPr dirty="0"/>
              <a:t>me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/>
              <a:t>provides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computa</a:t>
            </a:r>
            <a:r>
              <a:rPr lang="en-US" dirty="0"/>
              <a:t>ti</a:t>
            </a:r>
            <a:r>
              <a:rPr dirty="0"/>
              <a:t>onal</a:t>
            </a:r>
            <a:r>
              <a:rPr lang="en-US" dirty="0"/>
              <a:t> </a:t>
            </a:r>
            <a:r>
              <a:rPr dirty="0"/>
              <a:t>resource,</a:t>
            </a:r>
            <a:r>
              <a:rPr lang="en-US" dirty="0"/>
              <a:t> </a:t>
            </a:r>
            <a:r>
              <a:rPr dirty="0"/>
              <a:t>e.g.,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computer,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smartphone,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router.</a:t>
            </a:r>
            <a:endParaRPr dirty="0"/>
          </a:p>
          <a:p>
            <a:pPr indent="0" fontAlgn="auto">
              <a:spcBef>
                <a:spcPts val="1800"/>
              </a:spcBef>
            </a:pPr>
            <a:r>
              <a:rPr dirty="0">
                <a:solidFill>
                  <a:srgbClr val="C00000"/>
                </a:solidFill>
              </a:rPr>
              <a:t>Components</a:t>
            </a:r>
            <a:r>
              <a:rPr lang="en-US" dirty="0"/>
              <a:t> </a:t>
            </a:r>
            <a:r>
              <a:rPr dirty="0"/>
              <a:t>may</a:t>
            </a:r>
            <a:r>
              <a:rPr lang="en-US" dirty="0"/>
              <a:t> </a:t>
            </a:r>
            <a:r>
              <a:rPr dirty="0"/>
              <a:t>live</a:t>
            </a:r>
            <a:r>
              <a:rPr lang="en-US" dirty="0"/>
              <a:t> </a:t>
            </a:r>
            <a:r>
              <a:rPr dirty="0"/>
              <a:t>on</a:t>
            </a:r>
            <a:r>
              <a:rPr lang="en-US" dirty="0"/>
              <a:t> </a:t>
            </a:r>
            <a:r>
              <a:rPr dirty="0">
                <a:solidFill>
                  <a:srgbClr val="C00000"/>
                </a:solidFill>
              </a:rPr>
              <a:t>nodes</a:t>
            </a:r>
            <a:r>
              <a:rPr dirty="0"/>
              <a:t>.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19" y="1494169"/>
            <a:ext cx="4659405" cy="3211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96" y="1491241"/>
            <a:ext cx="4881685" cy="31103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Example:</a:t>
            </a:r>
            <a:r>
              <a:rPr lang="en-US" altLang="zh-CN"/>
              <a:t> </a:t>
            </a:r>
            <a:r>
              <a:rPr lang="zh-CN" altLang="en-US"/>
              <a:t>Simple</a:t>
            </a:r>
            <a:r>
              <a:rPr lang="en-US" altLang="zh-CN"/>
              <a:t> </a:t>
            </a:r>
            <a:r>
              <a:rPr lang="zh-CN" altLang="en-US"/>
              <a:t>Web</a:t>
            </a:r>
            <a:r>
              <a:rPr lang="en-US" altLang="zh-CN"/>
              <a:t> </a:t>
            </a:r>
            <a:r>
              <a:rPr lang="zh-CN" altLang="en-US"/>
              <a:t>System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1565" y="4111625"/>
            <a:ext cx="10427335" cy="1561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t>•</a:t>
            </a:r>
            <a:r>
              <a:rPr lang="en-US"/>
              <a:t> </a:t>
            </a:r>
            <a:r>
              <a:t>Sta</a:t>
            </a:r>
            <a:r>
              <a:rPr lang="en-US"/>
              <a:t>ti</a:t>
            </a:r>
            <a:r>
              <a:t>c</a:t>
            </a:r>
            <a:r>
              <a:rPr lang="en-US"/>
              <a:t> </a:t>
            </a:r>
            <a:r>
              <a:t>pages</a:t>
            </a:r>
            <a:r>
              <a:rPr lang="en-US"/>
              <a:t> </a:t>
            </a:r>
            <a:r>
              <a:t>from</a:t>
            </a:r>
            <a:r>
              <a:rPr lang="en-US"/>
              <a:t> </a:t>
            </a:r>
            <a:r>
              <a:t>server	</a:t>
            </a:r>
          </a:p>
          <a:p>
            <a:pPr indent="0" fontAlgn="auto">
              <a:spcBef>
                <a:spcPts val="1800"/>
              </a:spcBef>
            </a:pPr>
            <a:r>
              <a:t>•</a:t>
            </a:r>
            <a:r>
              <a:rPr lang="en-US"/>
              <a:t> </a:t>
            </a:r>
            <a:r>
              <a:t>All</a:t>
            </a:r>
            <a:r>
              <a:rPr lang="en-US"/>
              <a:t> </a:t>
            </a:r>
            <a:r>
              <a:t>interac</a:t>
            </a:r>
            <a:r>
              <a:rPr lang="en-US"/>
              <a:t>ti</a:t>
            </a:r>
            <a:r>
              <a:t>on</a:t>
            </a:r>
            <a:r>
              <a:rPr lang="en-US"/>
              <a:t> </a:t>
            </a:r>
            <a:r>
              <a:t>requires</a:t>
            </a:r>
            <a:r>
              <a:rPr lang="en-US"/>
              <a:t> </a:t>
            </a:r>
            <a:r>
              <a:t>communica</a:t>
            </a:r>
            <a:r>
              <a:rPr lang="en-US"/>
              <a:t>ti</a:t>
            </a:r>
            <a:r>
              <a:t>on</a:t>
            </a:r>
            <a:r>
              <a:rPr lang="en-US"/>
              <a:t> </a:t>
            </a:r>
            <a:r>
              <a:t>with</a:t>
            </a:r>
            <a:r>
              <a:rPr lang="en-US"/>
              <a:t> </a:t>
            </a:r>
            <a:r>
              <a:t>server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1385" y="1744980"/>
            <a:ext cx="7688580" cy="16840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Deployment	Diagram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735" y="1471295"/>
            <a:ext cx="8305165" cy="36334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Component</a:t>
            </a:r>
            <a:r>
              <a:rPr lang="en-US" altLang="zh-CN" dirty="0"/>
              <a:t> </a:t>
            </a:r>
            <a:r>
              <a:rPr lang="zh-CN" altLang="en-US" dirty="0"/>
              <a:t>Diagram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2019935"/>
            <a:ext cx="8560435" cy="2953385"/>
          </a:xfrm>
          <a:prstGeom prst="rect">
            <a:avLst/>
          </a:prstGeom>
        </p:spPr>
      </p:pic>
      <p:sp>
        <p:nvSpPr>
          <p:cNvPr id="4" name="Block Arc 3"/>
          <p:cNvSpPr/>
          <p:nvPr/>
        </p:nvSpPr>
        <p:spPr>
          <a:xfrm rot="16200000">
            <a:off x="4464425" y="2514601"/>
            <a:ext cx="576206" cy="544605"/>
          </a:xfrm>
          <a:prstGeom prst="blockArc">
            <a:avLst>
              <a:gd name="adj1" fmla="val 10800000"/>
              <a:gd name="adj2" fmla="val 295421"/>
              <a:gd name="adj3" fmla="val 1997"/>
            </a:avLst>
          </a:prstGeom>
          <a:noFill/>
          <a:ln>
            <a:solidFill>
              <a:srgbClr val="017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Design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1565" y="1198245"/>
            <a:ext cx="10368280" cy="4461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Design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in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So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ft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ware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Development	</a:t>
            </a:r>
            <a:endParaRPr lang="zh-CN" alt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For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given</a:t>
            </a:r>
            <a:r>
              <a:rPr lang="en-US" altLang="zh-CN" dirty="0"/>
              <a:t> </a:t>
            </a:r>
            <a:r>
              <a:rPr lang="zh-CN" altLang="en-US" dirty="0"/>
              <a:t>set</a:t>
            </a:r>
            <a:r>
              <a:rPr lang="en-US" altLang="zh-CN" dirty="0"/>
              <a:t> </a:t>
            </a:r>
            <a:r>
              <a:rPr lang="zh-CN" altLang="en-US" dirty="0"/>
              <a:t>of	requirements,</a:t>
            </a:r>
            <a:r>
              <a:rPr lang="en-US" altLang="zh-CN" dirty="0"/>
              <a:t> </a:t>
            </a:r>
            <a:r>
              <a:rPr lang="zh-CN" altLang="en-US" dirty="0"/>
              <a:t>the	so</a:t>
            </a:r>
            <a:r>
              <a:rPr lang="en-US" altLang="zh-CN" dirty="0"/>
              <a:t>ft</a:t>
            </a:r>
            <a:r>
              <a:rPr lang="zh-CN" altLang="en-US" dirty="0"/>
              <a:t>ware	development</a:t>
            </a:r>
            <a:r>
              <a:rPr lang="en-US" altLang="zh-CN" dirty="0"/>
              <a:t> </a:t>
            </a:r>
            <a:r>
              <a:rPr lang="zh-CN" altLang="en-US" dirty="0"/>
              <a:t>team</a:t>
            </a:r>
            <a:r>
              <a:rPr lang="en-US" altLang="zh-CN" dirty="0"/>
              <a:t> </a:t>
            </a:r>
            <a:r>
              <a:rPr lang="zh-CN" altLang="en-US" dirty="0"/>
              <a:t>must</a:t>
            </a:r>
            <a:r>
              <a:rPr lang="en-US" altLang="zh-CN" dirty="0"/>
              <a:t> </a:t>
            </a:r>
            <a:r>
              <a:rPr lang="zh-CN" altLang="en-US" dirty="0"/>
              <a:t>design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system</a:t>
            </a:r>
            <a:r>
              <a:rPr lang="en-US" altLang="zh-CN" dirty="0"/>
              <a:t> </a:t>
            </a:r>
            <a:r>
              <a:rPr lang="zh-CN" altLang="en-US" dirty="0"/>
              <a:t>that</a:t>
            </a:r>
            <a:r>
              <a:rPr lang="en-US" altLang="zh-CN" dirty="0"/>
              <a:t> </a:t>
            </a:r>
            <a:r>
              <a:rPr lang="zh-CN" altLang="en-US" dirty="0"/>
              <a:t>will</a:t>
            </a:r>
            <a:r>
              <a:rPr lang="en-US" altLang="zh-CN" dirty="0"/>
              <a:t> </a:t>
            </a:r>
            <a:r>
              <a:rPr lang="zh-CN" altLang="en-US" dirty="0"/>
              <a:t>meet</a:t>
            </a:r>
            <a:r>
              <a:rPr lang="en-US" altLang="zh-CN" dirty="0"/>
              <a:t> </a:t>
            </a:r>
            <a:r>
              <a:rPr lang="zh-CN" altLang="en-US" dirty="0"/>
              <a:t>those</a:t>
            </a:r>
            <a:r>
              <a:rPr lang="en-US" altLang="zh-CN" dirty="0"/>
              <a:t> </a:t>
            </a:r>
            <a:r>
              <a:rPr lang="zh-CN" altLang="en-US" dirty="0"/>
              <a:t>requirements.		</a:t>
            </a:r>
            <a:endParaRPr lang="zh-CN" altLang="en-US" dirty="0"/>
          </a:p>
          <a:p>
            <a:pPr indent="0" fontAlgn="auto">
              <a:lnSpc>
                <a:spcPts val="860"/>
              </a:lnSpc>
              <a:spcBef>
                <a:spcPts val="1800"/>
              </a:spcBef>
            </a:pPr>
            <a:r>
              <a:rPr lang="zh-CN" altLang="en-US" dirty="0"/>
              <a:t>This</a:t>
            </a:r>
            <a:r>
              <a:rPr lang="en-US" altLang="zh-CN" dirty="0"/>
              <a:t> </a:t>
            </a:r>
            <a:r>
              <a:rPr lang="zh-CN" altLang="en-US" dirty="0"/>
              <a:t>has	many</a:t>
            </a:r>
            <a:r>
              <a:rPr lang="en-US" altLang="zh-CN" dirty="0"/>
              <a:t> </a:t>
            </a:r>
            <a:r>
              <a:rPr lang="zh-CN" altLang="en-US" dirty="0"/>
              <a:t>aspects:	</a:t>
            </a:r>
            <a:endParaRPr lang="zh-CN" altLang="en-US" dirty="0"/>
          </a:p>
          <a:p>
            <a:pPr indent="0" fontAlgn="auto">
              <a:lnSpc>
                <a:spcPts val="860"/>
              </a:lnSpc>
              <a:spcBef>
                <a:spcPts val="1800"/>
              </a:spcBef>
            </a:pPr>
            <a:r>
              <a:rPr lang="zh-CN" altLang="en-US" dirty="0"/>
              <a:t>• system	architecture	</a:t>
            </a:r>
            <a:endParaRPr lang="zh-CN" altLang="en-US" dirty="0"/>
          </a:p>
          <a:p>
            <a:pPr indent="0" fontAlgn="auto">
              <a:lnSpc>
                <a:spcPts val="860"/>
              </a:lnSpc>
              <a:spcBef>
                <a:spcPts val="1800"/>
              </a:spcBef>
            </a:pPr>
            <a:r>
              <a:rPr lang="zh-CN" altLang="en-US" dirty="0"/>
              <a:t>• program</a:t>
            </a:r>
            <a:r>
              <a:rPr lang="en-US" altLang="zh-CN" dirty="0"/>
              <a:t> </a:t>
            </a:r>
            <a:r>
              <a:rPr lang="zh-CN" altLang="en-US" dirty="0"/>
              <a:t>design	</a:t>
            </a:r>
            <a:endParaRPr lang="zh-CN" altLang="en-US" dirty="0"/>
          </a:p>
          <a:p>
            <a:pPr indent="0" fontAlgn="auto">
              <a:lnSpc>
                <a:spcPts val="860"/>
              </a:lnSpc>
              <a:spcBef>
                <a:spcPts val="1800"/>
              </a:spcBef>
            </a:pPr>
            <a:r>
              <a:rPr lang="zh-CN" altLang="en-US" dirty="0"/>
              <a:t>• security	</a:t>
            </a:r>
            <a:endParaRPr lang="zh-CN" altLang="en-US" dirty="0">
              <a:solidFill>
                <a:srgbClr val="017AB8"/>
              </a:solidFill>
            </a:endParaRPr>
          </a:p>
          <a:p>
            <a:pPr indent="0" fontAlgn="auto">
              <a:lnSpc>
                <a:spcPts val="860"/>
              </a:lnSpc>
              <a:spcBef>
                <a:spcPts val="1800"/>
              </a:spcBef>
            </a:pPr>
            <a:r>
              <a:rPr lang="zh-CN" altLang="en-US" dirty="0"/>
              <a:t>• performance	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Design</a:t>
            </a:r>
            <a:r>
              <a:rPr lang="en-US" altLang="zh-CN" dirty="0"/>
              <a:t> </a:t>
            </a:r>
            <a:r>
              <a:rPr lang="zh-CN" altLang="en-US" dirty="0"/>
              <a:t>was</a:t>
            </a:r>
            <a:r>
              <a:rPr lang="en-US" altLang="zh-CN" dirty="0"/>
              <a:t> </a:t>
            </a:r>
            <a:r>
              <a:rPr lang="zh-CN" altLang="en-US" dirty="0"/>
              <a:t>also</a:t>
            </a:r>
            <a:r>
              <a:rPr lang="en-US" altLang="zh-CN" dirty="0"/>
              <a:t> </a:t>
            </a:r>
            <a:r>
              <a:rPr lang="zh-CN" altLang="en-US" dirty="0"/>
              <a:t>an</a:t>
            </a:r>
            <a:r>
              <a:rPr lang="en-US" altLang="zh-CN" dirty="0"/>
              <a:t> </a:t>
            </a:r>
            <a:r>
              <a:rPr lang="zh-CN" altLang="en-US" dirty="0"/>
              <a:t>important</a:t>
            </a:r>
            <a:r>
              <a:rPr lang="en-US" altLang="zh-CN" dirty="0"/>
              <a:t> </a:t>
            </a:r>
            <a:r>
              <a:rPr lang="zh-CN" altLang="en-US" dirty="0"/>
              <a:t>part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lectures</a:t>
            </a:r>
            <a:r>
              <a:rPr lang="en-US" altLang="zh-CN" dirty="0"/>
              <a:t> </a:t>
            </a:r>
            <a:r>
              <a:rPr lang="zh-CN" altLang="en-US" dirty="0"/>
              <a:t>on</a:t>
            </a:r>
            <a:r>
              <a:rPr lang="en-US" altLang="zh-CN" dirty="0"/>
              <a:t> </a:t>
            </a:r>
            <a:r>
              <a:rPr lang="zh-CN" altLang="en-US" dirty="0"/>
              <a:t>usability.	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In</a:t>
            </a:r>
            <a:r>
              <a:rPr lang="en-US" altLang="zh-CN" dirty="0"/>
              <a:t> </a:t>
            </a:r>
            <a:r>
              <a:rPr lang="zh-CN" altLang="en-US" dirty="0"/>
              <a:t>prac</a:t>
            </a:r>
            <a:r>
              <a:rPr lang="en-US" altLang="zh-CN" dirty="0" err="1"/>
              <a:t>ti</a:t>
            </a:r>
            <a:r>
              <a:rPr lang="zh-CN" altLang="en-US" dirty="0"/>
              <a:t>ce</a:t>
            </a:r>
            <a:r>
              <a:rPr lang="en-US" altLang="zh-CN" dirty="0"/>
              <a:t> </a:t>
            </a:r>
            <a:r>
              <a:rPr lang="zh-CN" altLang="en-US" dirty="0"/>
              <a:t>requirements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design	are</a:t>
            </a:r>
            <a:r>
              <a:rPr lang="en-US" altLang="zh-CN" dirty="0"/>
              <a:t> </a:t>
            </a:r>
            <a:r>
              <a:rPr lang="zh-CN" altLang="en-US" dirty="0"/>
              <a:t>interrelated.</a:t>
            </a:r>
            <a:r>
              <a:rPr lang="en-US" altLang="zh-CN" dirty="0"/>
              <a:t> </a:t>
            </a:r>
            <a:r>
              <a:rPr lang="zh-CN" altLang="en-US" dirty="0"/>
              <a:t>In</a:t>
            </a:r>
            <a:r>
              <a:rPr lang="en-US" altLang="zh-CN" dirty="0"/>
              <a:t> </a:t>
            </a:r>
            <a:r>
              <a:rPr lang="zh-CN" altLang="en-US" dirty="0"/>
              <a:t>par</a:t>
            </a:r>
            <a:r>
              <a:rPr lang="en-US" altLang="zh-CN" dirty="0" err="1"/>
              <a:t>ti</a:t>
            </a:r>
            <a:r>
              <a:rPr lang="zh-CN" altLang="en-US" dirty="0"/>
              <a:t>cular,</a:t>
            </a:r>
            <a:r>
              <a:rPr lang="en-US" altLang="zh-CN" dirty="0"/>
              <a:t> </a:t>
            </a:r>
            <a:r>
              <a:rPr lang="zh-CN" altLang="en-US" dirty="0"/>
              <a:t>working</a:t>
            </a:r>
            <a:r>
              <a:rPr lang="en-US" altLang="zh-CN" dirty="0"/>
              <a:t> </a:t>
            </a:r>
            <a:r>
              <a:rPr lang="zh-CN" altLang="en-US" dirty="0"/>
              <a:t>on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design</a:t>
            </a:r>
            <a:r>
              <a:rPr lang="en-US" altLang="zh-CN" dirty="0"/>
              <a:t> </a:t>
            </a:r>
            <a:r>
              <a:rPr lang="zh-CN" altLang="en-US" dirty="0"/>
              <a:t>o</a:t>
            </a:r>
            <a:r>
              <a:rPr lang="en-US" altLang="zh-CN" dirty="0"/>
              <a:t>ft</a:t>
            </a:r>
            <a:r>
              <a:rPr lang="zh-CN" altLang="en-US" dirty="0"/>
              <a:t>en</a:t>
            </a:r>
            <a:r>
              <a:rPr lang="en-US" altLang="zh-CN" dirty="0"/>
              <a:t> </a:t>
            </a:r>
            <a:r>
              <a:rPr lang="zh-CN" altLang="en-US" dirty="0"/>
              <a:t>clarifies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requirements.</a:t>
            </a:r>
            <a:r>
              <a:rPr lang="en-US" altLang="zh-CN" dirty="0"/>
              <a:t> </a:t>
            </a:r>
            <a:r>
              <a:rPr lang="zh-CN" altLang="en-US" dirty="0"/>
              <a:t>This</a:t>
            </a:r>
            <a:r>
              <a:rPr lang="en-US" altLang="zh-CN" dirty="0"/>
              <a:t> </a:t>
            </a:r>
            <a:r>
              <a:rPr lang="zh-CN" altLang="en-US" dirty="0"/>
              <a:t>feedback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a	strength	of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itera</a:t>
            </a:r>
            <a:r>
              <a:rPr lang="en-US" altLang="zh-CN" dirty="0" err="1"/>
              <a:t>ti</a:t>
            </a:r>
            <a:r>
              <a:rPr lang="zh-CN" altLang="en-US" dirty="0"/>
              <a:t>ve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agile</a:t>
            </a:r>
            <a:r>
              <a:rPr lang="en-US" altLang="zh-CN" dirty="0"/>
              <a:t> </a:t>
            </a:r>
            <a:r>
              <a:rPr lang="zh-CN" altLang="en-US" dirty="0"/>
              <a:t>methods</a:t>
            </a:r>
            <a:r>
              <a:rPr lang="en-US" altLang="zh-CN" dirty="0"/>
              <a:t> </a:t>
            </a:r>
            <a:r>
              <a:rPr lang="zh-CN" altLang="en-US" dirty="0"/>
              <a:t>of	so</a:t>
            </a:r>
            <a:r>
              <a:rPr lang="en-US" altLang="zh-CN" dirty="0"/>
              <a:t>ft</a:t>
            </a:r>
            <a:r>
              <a:rPr lang="zh-CN" altLang="en-US" dirty="0"/>
              <a:t>ware</a:t>
            </a:r>
            <a:r>
              <a:rPr lang="en-US" altLang="zh-CN" dirty="0"/>
              <a:t> </a:t>
            </a:r>
            <a:r>
              <a:rPr lang="zh-CN" altLang="en-US" dirty="0"/>
              <a:t>development.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35087" y="3977885"/>
            <a:ext cx="9521825" cy="644144"/>
          </a:xfrm>
          <a:prstGeom prst="rect">
            <a:avLst/>
          </a:prstGeom>
        </p:spPr>
        <p:txBody>
          <a:bodyPr wrap="square">
            <a:normAutofit fontScale="97500" lnSpcReduction="10000"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rPr>
              <a:t>System Design: Architectural Style</a:t>
            </a:r>
            <a:endParaRPr lang="en-US" altLang="zh-CN" sz="4000" b="1" dirty="0">
              <a:solidFill>
                <a:schemeClr val="accent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19048" y="1331007"/>
            <a:ext cx="2553904" cy="2646878"/>
            <a:chOff x="5865211" y="1331007"/>
            <a:chExt cx="2553904" cy="2646878"/>
          </a:xfrm>
        </p:grpSpPr>
        <p:sp>
          <p:nvSpPr>
            <p:cNvPr id="2" name="文本框 1"/>
            <p:cNvSpPr txBox="1"/>
            <p:nvPr/>
          </p:nvSpPr>
          <p:spPr>
            <a:xfrm>
              <a:off x="6457519" y="1331007"/>
              <a:ext cx="136928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2</a:t>
              </a:r>
              <a:endParaRPr lang="en-US" altLang="zh-CN" sz="16600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865211" y="2574748"/>
              <a:ext cx="2553904" cy="460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accent1"/>
                  </a:solidFill>
                  <a:latin typeface="Helvetica" pitchFamily="2" charset="0"/>
                  <a:cs typeface="Arial" panose="020B0604020202090204" pitchFamily="34" charset="0"/>
                  <a:sym typeface="+mn-lt"/>
                </a:rPr>
                <a:t>PART</a:t>
              </a:r>
              <a:r>
                <a:rPr lang="zh-CN" altLang="en-US" sz="2400" dirty="0">
                  <a:solidFill>
                    <a:schemeClr val="accent1"/>
                  </a:solidFill>
                  <a:latin typeface="Helvetica" pitchFamily="2" charset="0"/>
                  <a:cs typeface="Arial" panose="020B0604020202090204" pitchFamily="34" charset="0"/>
                  <a:sym typeface="+mn-lt"/>
                </a:rPr>
                <a:t> </a:t>
              </a:r>
              <a:r>
                <a:rPr lang="en-US" altLang="zh-CN" sz="2400" dirty="0">
                  <a:solidFill>
                    <a:schemeClr val="accent1"/>
                  </a:solidFill>
                  <a:latin typeface="Helvetica" pitchFamily="2" charset="0"/>
                  <a:cs typeface="Arial" panose="020B0604020202090204" pitchFamily="34" charset="0"/>
                  <a:sym typeface="+mn-lt"/>
                </a:rPr>
                <a:t>TWO</a:t>
              </a:r>
              <a:endParaRPr lang="zh-CN" altLang="en-US" sz="2400" dirty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Architectural</a:t>
            </a:r>
            <a:r>
              <a:rPr lang="en-US" altLang="zh-CN"/>
              <a:t> </a:t>
            </a:r>
            <a:r>
              <a:rPr lang="zh-CN" altLang="en-US"/>
              <a:t>Styles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1565" y="1706880"/>
            <a:ext cx="9970770" cy="3364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/>
              <a:t>An</a:t>
            </a:r>
            <a:r>
              <a:rPr lang="en-US" altLang="zh-CN" dirty="0"/>
              <a:t> </a:t>
            </a:r>
            <a:r>
              <a:rPr lang="zh-CN" altLang="en-US" b="1" dirty="0">
                <a:solidFill>
                  <a:srgbClr val="515223"/>
                </a:solidFill>
              </a:rPr>
              <a:t>architectural</a:t>
            </a:r>
            <a:r>
              <a:rPr lang="en-US" altLang="zh-CN" b="1" dirty="0">
                <a:solidFill>
                  <a:srgbClr val="515223"/>
                </a:solidFill>
              </a:rPr>
              <a:t> </a:t>
            </a:r>
            <a:r>
              <a:rPr lang="zh-CN" altLang="en-US" b="1" dirty="0">
                <a:solidFill>
                  <a:srgbClr val="515223"/>
                </a:solidFill>
              </a:rPr>
              <a:t>style</a:t>
            </a:r>
            <a:r>
              <a:rPr lang="en-US" altLang="zh-CN" b="1" dirty="0">
                <a:solidFill>
                  <a:srgbClr val="515223"/>
                </a:solidFill>
              </a:rPr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system</a:t>
            </a:r>
            <a:r>
              <a:rPr lang="en-US" altLang="zh-CN" dirty="0"/>
              <a:t> </a:t>
            </a:r>
            <a:r>
              <a:rPr lang="zh-CN" altLang="en-US" dirty="0"/>
              <a:t>architecture</a:t>
            </a:r>
            <a:r>
              <a:rPr lang="en-US" altLang="zh-CN" dirty="0"/>
              <a:t> </a:t>
            </a:r>
            <a:r>
              <a:rPr lang="zh-CN" altLang="en-US" dirty="0"/>
              <a:t>that</a:t>
            </a:r>
            <a:r>
              <a:rPr lang="en-US" altLang="zh-CN" dirty="0"/>
              <a:t> </a:t>
            </a:r>
            <a:r>
              <a:rPr lang="zh-CN" altLang="en-US" dirty="0"/>
              <a:t>recurs</a:t>
            </a:r>
            <a:r>
              <a:rPr lang="en-US" altLang="zh-CN" dirty="0"/>
              <a:t> </a:t>
            </a:r>
            <a:r>
              <a:rPr lang="zh-CN" altLang="en-US" dirty="0"/>
              <a:t>in</a:t>
            </a:r>
            <a:r>
              <a:rPr lang="en-US" altLang="zh-CN" dirty="0"/>
              <a:t> </a:t>
            </a:r>
            <a:r>
              <a:rPr lang="zh-CN" altLang="en-US" dirty="0"/>
              <a:t>many</a:t>
            </a:r>
            <a:r>
              <a:rPr lang="en-US" altLang="zh-CN" dirty="0"/>
              <a:t> </a:t>
            </a:r>
            <a:r>
              <a:rPr lang="zh-CN" altLang="en-US" dirty="0"/>
              <a:t>differen</a:t>
            </a:r>
            <a:r>
              <a:rPr lang="en-US" altLang="zh-CN" dirty="0"/>
              <a:t>t </a:t>
            </a:r>
            <a:r>
              <a:rPr lang="zh-CN" altLang="en-US" dirty="0"/>
              <a:t>applica</a:t>
            </a:r>
            <a:r>
              <a:rPr lang="en-US" altLang="zh-CN" dirty="0" err="1"/>
              <a:t>ti</a:t>
            </a:r>
            <a:r>
              <a:rPr lang="zh-CN" altLang="en-US" dirty="0"/>
              <a:t>ons.</a:t>
            </a:r>
            <a:endParaRPr lang="en-US" altLang="zh-CN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	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See:			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• Mary</a:t>
            </a:r>
            <a:r>
              <a:rPr lang="en-US" altLang="zh-CN" dirty="0"/>
              <a:t> </a:t>
            </a:r>
            <a:r>
              <a:rPr lang="zh-CN" altLang="en-US" dirty="0"/>
              <a:t>Shaw</a:t>
            </a:r>
            <a:r>
              <a:rPr lang="en-US" altLang="zh-CN" dirty="0"/>
              <a:t> </a:t>
            </a:r>
            <a:r>
              <a:rPr lang="zh-CN" altLang="en-US" dirty="0"/>
              <a:t>and	David</a:t>
            </a:r>
            <a:r>
              <a:rPr lang="en-US" altLang="zh-CN" dirty="0"/>
              <a:t> </a:t>
            </a:r>
            <a:r>
              <a:rPr lang="zh-CN" altLang="en-US" dirty="0"/>
              <a:t>Garlan,</a:t>
            </a:r>
            <a:r>
              <a:rPr lang="en-US" altLang="zh-CN" dirty="0"/>
              <a:t> </a:t>
            </a:r>
            <a:r>
              <a:rPr lang="zh-CN" altLang="en-US" dirty="0"/>
              <a:t>So</a:t>
            </a:r>
            <a:r>
              <a:rPr lang="en-US" altLang="zh-CN" dirty="0"/>
              <a:t>ft</a:t>
            </a:r>
            <a:r>
              <a:rPr lang="zh-CN" altLang="en-US" dirty="0"/>
              <a:t>ware</a:t>
            </a:r>
            <a:r>
              <a:rPr lang="en-US" altLang="zh-CN" dirty="0"/>
              <a:t> </a:t>
            </a:r>
            <a:r>
              <a:rPr lang="zh-CN" altLang="en-US" dirty="0"/>
              <a:t>architecture:</a:t>
            </a:r>
            <a:r>
              <a:rPr lang="en-US" altLang="zh-CN" dirty="0"/>
              <a:t> </a:t>
            </a:r>
            <a:r>
              <a:rPr lang="zh-CN" altLang="en-US" dirty="0"/>
              <a:t>perspec</a:t>
            </a:r>
            <a:r>
              <a:rPr lang="en-US" altLang="zh-CN" dirty="0" err="1"/>
              <a:t>ti</a:t>
            </a:r>
            <a:r>
              <a:rPr lang="zh-CN" altLang="en-US" dirty="0"/>
              <a:t>ves</a:t>
            </a:r>
            <a:r>
              <a:rPr lang="en-US" altLang="zh-CN" dirty="0"/>
              <a:t> </a:t>
            </a:r>
            <a:r>
              <a:rPr lang="zh-CN" altLang="en-US" dirty="0"/>
              <a:t>on</a:t>
            </a:r>
            <a:r>
              <a:rPr lang="en-US" altLang="zh-CN" dirty="0"/>
              <a:t> </a:t>
            </a:r>
            <a:r>
              <a:rPr lang="zh-CN" altLang="en-US" dirty="0"/>
              <a:t>an</a:t>
            </a:r>
            <a:r>
              <a:rPr lang="en-US" altLang="zh-CN" dirty="0"/>
              <a:t> </a:t>
            </a:r>
            <a:r>
              <a:rPr lang="zh-CN" altLang="en-US" dirty="0"/>
              <a:t>emerging</a:t>
            </a:r>
            <a:r>
              <a:rPr lang="en-US" altLang="zh-CN" dirty="0"/>
              <a:t> </a:t>
            </a:r>
            <a:r>
              <a:rPr lang="zh-CN" altLang="en-US" dirty="0"/>
              <a:t>discipline.</a:t>
            </a:r>
            <a:r>
              <a:rPr lang="en-US" altLang="zh-CN" dirty="0"/>
              <a:t> </a:t>
            </a:r>
            <a:r>
              <a:rPr lang="zh-CN" altLang="en-US" dirty="0"/>
              <a:t>Pren</a:t>
            </a:r>
            <a:r>
              <a:rPr lang="en-US" altLang="zh-CN" dirty="0" err="1"/>
              <a:t>ti</a:t>
            </a:r>
            <a:r>
              <a:rPr lang="zh-CN" altLang="en-US" dirty="0"/>
              <a:t>ce	Hall,</a:t>
            </a:r>
            <a:r>
              <a:rPr lang="en-US" altLang="zh-CN" dirty="0"/>
              <a:t> </a:t>
            </a:r>
            <a:r>
              <a:rPr lang="zh-CN" altLang="en-US" dirty="0"/>
              <a:t>1996	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• David</a:t>
            </a:r>
            <a:r>
              <a:rPr lang="en-US" altLang="zh-CN" dirty="0"/>
              <a:t> </a:t>
            </a:r>
            <a:r>
              <a:rPr lang="zh-CN" altLang="en-US" dirty="0"/>
              <a:t>Garlan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Mary</a:t>
            </a:r>
            <a:r>
              <a:rPr lang="en-US" altLang="zh-CN" dirty="0"/>
              <a:t> </a:t>
            </a:r>
            <a:r>
              <a:rPr lang="zh-CN" altLang="en-US" dirty="0"/>
              <a:t>Shaw,</a:t>
            </a:r>
            <a:r>
              <a:rPr lang="en-US" altLang="zh-CN" dirty="0"/>
              <a:t> </a:t>
            </a:r>
            <a:r>
              <a:rPr lang="zh-CN" altLang="en-US" dirty="0"/>
              <a:t>An</a:t>
            </a:r>
            <a:r>
              <a:rPr lang="en-US" altLang="zh-CN" dirty="0"/>
              <a:t> </a:t>
            </a:r>
            <a:r>
              <a:rPr lang="zh-CN" altLang="en-US" dirty="0"/>
              <a:t>Introduc</a:t>
            </a:r>
            <a:r>
              <a:rPr lang="en-US" altLang="zh-CN" dirty="0" err="1"/>
              <a:t>ti</a:t>
            </a:r>
            <a:r>
              <a:rPr lang="zh-CN" altLang="en-US" dirty="0"/>
              <a:t>on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So</a:t>
            </a:r>
            <a:r>
              <a:rPr lang="en-US" altLang="zh-CN" dirty="0"/>
              <a:t>ft</a:t>
            </a:r>
            <a:r>
              <a:rPr lang="zh-CN" altLang="en-US" dirty="0"/>
              <a:t>ware</a:t>
            </a:r>
            <a:r>
              <a:rPr lang="en-US" altLang="zh-CN" dirty="0"/>
              <a:t> </a:t>
            </a:r>
            <a:r>
              <a:rPr lang="zh-CN" altLang="en-US" dirty="0"/>
              <a:t>Architecture.</a:t>
            </a:r>
            <a:r>
              <a:rPr lang="en-US" altLang="zh-CN" dirty="0"/>
              <a:t> </a:t>
            </a:r>
            <a:r>
              <a:rPr lang="zh-CN" altLang="en-US" dirty="0"/>
              <a:t>Carnegie</a:t>
            </a:r>
            <a:r>
              <a:rPr lang="en-US" altLang="zh-CN" dirty="0"/>
              <a:t> </a:t>
            </a:r>
            <a:r>
              <a:rPr lang="zh-CN" altLang="en-US" dirty="0"/>
              <a:t>Mellon</a:t>
            </a:r>
            <a:r>
              <a:rPr lang="en-US" altLang="zh-CN" dirty="0"/>
              <a:t> </a:t>
            </a:r>
            <a:r>
              <a:rPr lang="zh-CN" altLang="en-US" dirty="0"/>
              <a:t>University,</a:t>
            </a:r>
            <a:r>
              <a:rPr lang="en-US" altLang="zh-CN" dirty="0"/>
              <a:t> </a:t>
            </a:r>
            <a:r>
              <a:rPr lang="zh-CN" altLang="en-US" dirty="0"/>
              <a:t>1994		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solidFill>
                  <a:srgbClr val="017AB8"/>
                </a:solidFill>
              </a:rPr>
              <a:t>h</a:t>
            </a:r>
            <a:r>
              <a:rPr lang="en-US" altLang="zh-CN" dirty="0" err="1">
                <a:solidFill>
                  <a:srgbClr val="017AB8"/>
                </a:solidFill>
              </a:rPr>
              <a:t>tt</a:t>
            </a:r>
            <a:r>
              <a:rPr lang="zh-CN" altLang="en-US" dirty="0">
                <a:solidFill>
                  <a:srgbClr val="017AB8"/>
                </a:solidFill>
              </a:rPr>
              <a:t>p://www.cs.cmu.edu/afs/cs/project/able/</a:t>
            </a:r>
            <a:r>
              <a:rPr lang="en-US" altLang="zh-CN" dirty="0">
                <a:solidFill>
                  <a:srgbClr val="017AB8"/>
                </a:solidFill>
              </a:rPr>
              <a:t>ft</a:t>
            </a:r>
            <a:r>
              <a:rPr lang="zh-CN" altLang="en-US" dirty="0">
                <a:solidFill>
                  <a:srgbClr val="017AB8"/>
                </a:solidFill>
              </a:rPr>
              <a:t>p/intro_so</a:t>
            </a:r>
            <a:r>
              <a:rPr lang="en-US" altLang="zh-CN" dirty="0">
                <a:solidFill>
                  <a:srgbClr val="017AB8"/>
                </a:solidFill>
              </a:rPr>
              <a:t>ft</a:t>
            </a:r>
            <a:r>
              <a:rPr lang="zh-CN" altLang="en-US" dirty="0">
                <a:solidFill>
                  <a:srgbClr val="017AB8"/>
                </a:solidFill>
              </a:rPr>
              <a:t>arch/intro_so</a:t>
            </a:r>
            <a:r>
              <a:rPr lang="en-US" altLang="zh-CN" dirty="0">
                <a:solidFill>
                  <a:srgbClr val="017AB8"/>
                </a:solidFill>
              </a:rPr>
              <a:t>ft</a:t>
            </a:r>
            <a:r>
              <a:rPr lang="zh-CN" altLang="en-US" dirty="0">
                <a:solidFill>
                  <a:srgbClr val="017AB8"/>
                </a:solidFill>
              </a:rPr>
              <a:t>arch.pdf</a:t>
            </a:r>
            <a:endParaRPr lang="zh-CN" altLang="en-US" dirty="0">
              <a:solidFill>
                <a:srgbClr val="017AB8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Architectural</a:t>
            </a:r>
            <a:r>
              <a:rPr lang="en-US" altLang="zh-CN" dirty="0"/>
              <a:t> </a:t>
            </a:r>
            <a:r>
              <a:rPr lang="zh-CN" altLang="en-US" dirty="0"/>
              <a:t>Style:</a:t>
            </a:r>
            <a:r>
              <a:rPr lang="en-US" altLang="zh-CN" dirty="0"/>
              <a:t> </a:t>
            </a:r>
            <a:r>
              <a:rPr lang="zh-CN" altLang="en-US" dirty="0"/>
              <a:t>Pipe</a:t>
            </a:r>
            <a:r>
              <a:rPr lang="en-US" altLang="zh-CN" dirty="0"/>
              <a:t>&amp;Filter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95760" y="2012429"/>
            <a:ext cx="10083165" cy="487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lang="zh-CN" altLang="en-US" b="1" dirty="0">
                <a:solidFill>
                  <a:srgbClr val="515223"/>
                </a:solidFill>
              </a:rPr>
              <a:t>Example:</a:t>
            </a:r>
            <a:r>
              <a:rPr lang="en-US" altLang="zh-CN" b="1" dirty="0">
                <a:solidFill>
                  <a:srgbClr val="515223"/>
                </a:solidFill>
              </a:rPr>
              <a:t> </a:t>
            </a:r>
            <a:r>
              <a:rPr lang="en-US" altLang="zh-CN" b="1" dirty="0">
                <a:solidFill>
                  <a:srgbClr val="515223"/>
                </a:solidFill>
              </a:rPr>
              <a:t>Linux command line </a:t>
            </a:r>
            <a:endParaRPr lang="en-US" altLang="zh-CN" b="1" dirty="0">
              <a:solidFill>
                <a:srgbClr val="515223"/>
              </a:solidFill>
            </a:endParaRPr>
          </a:p>
          <a:p>
            <a:pPr indent="0" fontAlgn="auto">
              <a:spcBef>
                <a:spcPts val="1800"/>
              </a:spcBef>
            </a:pPr>
            <a:r>
              <a:rPr lang="en-US" b="1" i="0" dirty="0">
                <a:solidFill>
                  <a:srgbClr val="C00000"/>
                </a:solidFill>
                <a:effectLst/>
                <a:latin typeface="source-code-pro"/>
              </a:rPr>
              <a:t>		</a:t>
            </a:r>
            <a:r>
              <a:rPr lang="en-US" b="1" i="0" dirty="0">
                <a:solidFill>
                  <a:srgbClr val="242424"/>
                </a:solidFill>
                <a:effectLst/>
                <a:latin typeface="source-code-pro"/>
              </a:rPr>
              <a:t>ls | grep “CS3219” | grep “Lecture”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8971" y="5600792"/>
            <a:ext cx="9516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Output</a:t>
            </a:r>
            <a:r>
              <a:rPr lang="en-US" altLang="zh-CN" dirty="0"/>
              <a:t> </a:t>
            </a:r>
            <a:r>
              <a:rPr lang="zh-CN" altLang="en-US" dirty="0"/>
              <a:t>from</a:t>
            </a:r>
            <a:r>
              <a:rPr lang="en-US" altLang="zh-CN" dirty="0"/>
              <a:t> </a:t>
            </a:r>
            <a:r>
              <a:rPr lang="zh-CN" altLang="en-US" dirty="0"/>
              <a:t>one</a:t>
            </a:r>
            <a:r>
              <a:rPr lang="en-US" altLang="zh-CN" dirty="0"/>
              <a:t> </a:t>
            </a:r>
            <a:r>
              <a:rPr lang="zh-CN" altLang="en-US" dirty="0"/>
              <a:t>subsystem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input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next.</a:t>
            </a: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79" y="1150601"/>
            <a:ext cx="6794500" cy="63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09" y="3172163"/>
            <a:ext cx="5925801" cy="23714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Architectural</a:t>
            </a:r>
            <a:r>
              <a:rPr lang="en-US" altLang="zh-CN" dirty="0"/>
              <a:t> </a:t>
            </a:r>
            <a:r>
              <a:rPr lang="zh-CN" altLang="en-US" dirty="0"/>
              <a:t>Style:</a:t>
            </a:r>
            <a:r>
              <a:rPr lang="en-US" altLang="zh-CN" dirty="0"/>
              <a:t> </a:t>
            </a:r>
            <a:r>
              <a:rPr lang="zh-CN" altLang="en-US" dirty="0"/>
              <a:t>Client/Server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1565" y="14516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515223"/>
                </a:solidFill>
              </a:rPr>
              <a:t>Example:</a:t>
            </a:r>
            <a:r>
              <a:rPr lang="en-US" altLang="zh-CN" b="1" dirty="0">
                <a:solidFill>
                  <a:srgbClr val="515223"/>
                </a:solidFill>
              </a:rPr>
              <a:t> </a:t>
            </a:r>
            <a:r>
              <a:rPr lang="zh-CN" altLang="en-US" b="1" dirty="0">
                <a:solidFill>
                  <a:srgbClr val="515223"/>
                </a:solidFill>
              </a:rPr>
              <a:t>A</a:t>
            </a:r>
            <a:r>
              <a:rPr lang="en-US" altLang="zh-CN" b="1" dirty="0">
                <a:solidFill>
                  <a:srgbClr val="515223"/>
                </a:solidFill>
              </a:rPr>
              <a:t> web </a:t>
            </a:r>
            <a:r>
              <a:rPr lang="zh-CN" altLang="en-US" b="1" dirty="0">
                <a:solidFill>
                  <a:srgbClr val="515223"/>
                </a:solidFill>
              </a:rPr>
              <a:t>system</a:t>
            </a:r>
            <a:endParaRPr lang="zh-CN" altLang="en-US" b="1" dirty="0">
              <a:solidFill>
                <a:srgbClr val="51522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2532" y="4090782"/>
            <a:ext cx="9766935" cy="2390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control</a:t>
            </a:r>
            <a:r>
              <a:rPr lang="en-US" altLang="zh-CN" dirty="0"/>
              <a:t> </a:t>
            </a:r>
            <a:r>
              <a:rPr lang="zh-CN" altLang="en-US" dirty="0"/>
              <a:t>flows</a:t>
            </a:r>
            <a:r>
              <a:rPr lang="en-US" altLang="zh-CN" dirty="0"/>
              <a:t> </a:t>
            </a:r>
            <a:r>
              <a:rPr lang="zh-CN" altLang="en-US" dirty="0"/>
              <a:t>in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client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server</a:t>
            </a:r>
            <a:r>
              <a:rPr lang="en-US" altLang="zh-CN" dirty="0"/>
              <a:t> </a:t>
            </a:r>
            <a:r>
              <a:rPr lang="zh-CN" altLang="en-US" dirty="0"/>
              <a:t>are</a:t>
            </a:r>
            <a:r>
              <a:rPr lang="en-US" altLang="zh-CN" dirty="0"/>
              <a:t> </a:t>
            </a:r>
            <a:r>
              <a:rPr lang="zh-CN" altLang="en-US" dirty="0"/>
              <a:t>independent.		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Communica</a:t>
            </a:r>
            <a:r>
              <a:rPr lang="en-US" altLang="zh-CN" dirty="0" err="1"/>
              <a:t>ti</a:t>
            </a:r>
            <a:r>
              <a:rPr lang="zh-CN" altLang="en-US" dirty="0"/>
              <a:t>on</a:t>
            </a:r>
            <a:r>
              <a:rPr lang="en-US" altLang="zh-CN" dirty="0"/>
              <a:t> </a:t>
            </a:r>
            <a:r>
              <a:rPr lang="zh-CN" altLang="en-US" dirty="0"/>
              <a:t>between</a:t>
            </a:r>
            <a:r>
              <a:rPr lang="en-US" altLang="zh-CN" dirty="0"/>
              <a:t> </a:t>
            </a:r>
            <a:r>
              <a:rPr lang="zh-CN" altLang="en-US" dirty="0"/>
              <a:t>client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server</a:t>
            </a:r>
            <a:r>
              <a:rPr lang="en-US" altLang="zh-CN" dirty="0"/>
              <a:t> </a:t>
            </a:r>
            <a:r>
              <a:rPr lang="zh-CN" altLang="en-US" dirty="0"/>
              <a:t>follows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protocol</a:t>
            </a:r>
            <a:r>
              <a:rPr lang="zh-CN" altLang="en-US" dirty="0"/>
              <a:t>.	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Because</a:t>
            </a:r>
            <a:r>
              <a:rPr lang="en-US" altLang="zh-CN" dirty="0"/>
              <a:t> </a:t>
            </a:r>
            <a:r>
              <a:rPr lang="zh-CN" altLang="en-US" dirty="0"/>
              <a:t>components</a:t>
            </a:r>
            <a:r>
              <a:rPr lang="en-US" altLang="zh-CN" dirty="0"/>
              <a:t> </a:t>
            </a:r>
            <a:r>
              <a:rPr lang="zh-CN" altLang="en-US" dirty="0"/>
              <a:t>are</a:t>
            </a:r>
            <a:r>
              <a:rPr lang="en-US" altLang="zh-CN" dirty="0"/>
              <a:t> </a:t>
            </a:r>
            <a:r>
              <a:rPr lang="zh-CN" altLang="en-US" dirty="0"/>
              <a:t>binary</a:t>
            </a:r>
            <a:r>
              <a:rPr lang="en-US" altLang="zh-CN" dirty="0"/>
              <a:t> </a:t>
            </a:r>
            <a:r>
              <a:rPr lang="zh-CN" altLang="en-US" dirty="0"/>
              <a:t>replaceable</a:t>
            </a:r>
            <a:r>
              <a:rPr lang="en-US" altLang="zh-CN" dirty="0"/>
              <a:t> </a:t>
            </a:r>
            <a:r>
              <a:rPr lang="zh-CN" altLang="en-US" dirty="0"/>
              <a:t>elements,</a:t>
            </a:r>
            <a:r>
              <a:rPr lang="en-US" altLang="zh-CN" dirty="0"/>
              <a:t> </a:t>
            </a:r>
            <a:r>
              <a:rPr lang="zh-CN" altLang="en-US" dirty="0"/>
              <a:t>either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client</a:t>
            </a:r>
            <a:r>
              <a:rPr lang="en-US" altLang="zh-CN" dirty="0"/>
              <a:t> </a:t>
            </a:r>
            <a:r>
              <a:rPr lang="zh-CN" altLang="en-US" dirty="0"/>
              <a:t>or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server</a:t>
            </a:r>
            <a:r>
              <a:rPr lang="en-US" altLang="zh-CN" dirty="0"/>
              <a:t> </a:t>
            </a:r>
            <a:r>
              <a:rPr lang="zh-CN" altLang="en-US" dirty="0"/>
              <a:t>can</a:t>
            </a:r>
            <a:r>
              <a:rPr lang="en-US" altLang="zh-CN" dirty="0"/>
              <a:t> </a:t>
            </a:r>
            <a:r>
              <a:rPr lang="zh-CN" altLang="en-US" dirty="0"/>
              <a:t>be</a:t>
            </a:r>
            <a:r>
              <a:rPr lang="en-US" altLang="zh-CN" dirty="0"/>
              <a:t> </a:t>
            </a:r>
            <a:r>
              <a:rPr lang="zh-CN" altLang="en-US" dirty="0"/>
              <a:t>replaced</a:t>
            </a:r>
            <a:r>
              <a:rPr lang="en-US" altLang="zh-CN" dirty="0"/>
              <a:t> </a:t>
            </a:r>
            <a:r>
              <a:rPr lang="zh-CN" altLang="en-US" dirty="0"/>
              <a:t>by</a:t>
            </a:r>
            <a:r>
              <a:rPr lang="en-US" altLang="zh-CN" dirty="0"/>
              <a:t> </a:t>
            </a:r>
            <a:r>
              <a:rPr lang="zh-CN" altLang="en-US" dirty="0"/>
              <a:t>another</a:t>
            </a:r>
            <a:r>
              <a:rPr lang="en-US" altLang="zh-CN" dirty="0"/>
              <a:t> </a:t>
            </a:r>
            <a:r>
              <a:rPr lang="zh-CN" altLang="en-US" dirty="0"/>
              <a:t>component</a:t>
            </a:r>
            <a:r>
              <a:rPr lang="en-US" altLang="zh-CN" dirty="0"/>
              <a:t> </a:t>
            </a:r>
            <a:r>
              <a:rPr lang="zh-CN" altLang="en-US" dirty="0"/>
              <a:t>that</a:t>
            </a:r>
            <a:r>
              <a:rPr lang="en-US" altLang="zh-CN" dirty="0"/>
              <a:t> </a:t>
            </a:r>
            <a:r>
              <a:rPr lang="zh-CN" altLang="en-US" dirty="0"/>
              <a:t>implements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protocol.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In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peer-to-peer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architecture,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same</a:t>
            </a:r>
            <a:r>
              <a:rPr lang="en-US" altLang="zh-CN" dirty="0"/>
              <a:t> </a:t>
            </a:r>
            <a:r>
              <a:rPr lang="zh-CN" altLang="en-US" dirty="0"/>
              <a:t>components</a:t>
            </a:r>
            <a:r>
              <a:rPr lang="en-US" altLang="zh-CN" dirty="0"/>
              <a:t> </a:t>
            </a:r>
            <a:r>
              <a:rPr lang="zh-CN" altLang="en-US" dirty="0"/>
              <a:t>act</a:t>
            </a:r>
            <a:r>
              <a:rPr lang="en-US" altLang="zh-CN" dirty="0"/>
              <a:t> </a:t>
            </a:r>
            <a:r>
              <a:rPr lang="zh-CN" altLang="en-US" dirty="0"/>
              <a:t>as</a:t>
            </a:r>
            <a:r>
              <a:rPr lang="en-US" altLang="zh-CN" dirty="0"/>
              <a:t> </a:t>
            </a:r>
            <a:r>
              <a:rPr lang="zh-CN" altLang="en-US" dirty="0"/>
              <a:t>both</a:t>
            </a:r>
            <a:r>
              <a:rPr lang="en-US" altLang="zh-CN" dirty="0"/>
              <a:t> </a:t>
            </a:r>
            <a:r>
              <a:rPr lang="zh-CN" altLang="en-US" dirty="0"/>
              <a:t>client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server.	</a:t>
            </a:r>
            <a:endParaRPr lang="zh-CN" altLang="en-US" dirty="0"/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0228" y="1895159"/>
            <a:ext cx="6754078" cy="2390774"/>
          </a:xfrm>
          <a:prstGeom prst="rect">
            <a:avLst/>
          </a:prstGeom>
        </p:spPr>
      </p:pic>
      <p:sp>
        <p:nvSpPr>
          <p:cNvPr id="7" name="Block Arc 6"/>
          <p:cNvSpPr/>
          <p:nvPr/>
        </p:nvSpPr>
        <p:spPr>
          <a:xfrm rot="16200000">
            <a:off x="5207484" y="2260582"/>
            <a:ext cx="447003" cy="420273"/>
          </a:xfrm>
          <a:prstGeom prst="blockArc">
            <a:avLst>
              <a:gd name="adj1" fmla="val 10800000"/>
              <a:gd name="adj2" fmla="val 93518"/>
              <a:gd name="adj3" fmla="val 4344"/>
            </a:avLst>
          </a:prstGeom>
          <a:solidFill>
            <a:schemeClr val="tx1"/>
          </a:solidFill>
          <a:ln>
            <a:solidFill>
              <a:srgbClr val="017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255" y="237834"/>
            <a:ext cx="8859570" cy="79086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Architectural</a:t>
            </a:r>
            <a:r>
              <a:rPr lang="en-US" altLang="zh-CN" dirty="0"/>
              <a:t> </a:t>
            </a:r>
            <a:r>
              <a:rPr lang="zh-CN" altLang="en-US" dirty="0"/>
              <a:t>Style:</a:t>
            </a:r>
            <a:r>
              <a:rPr lang="en-US" altLang="zh-CN" dirty="0"/>
              <a:t> Three Tier Architecture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93271" y="1646219"/>
            <a:ext cx="8779510" cy="958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515223"/>
                </a:solidFill>
              </a:rPr>
              <a:t>This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architecture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is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an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extension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of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the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client/server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model	</a:t>
            </a:r>
            <a:endParaRPr lang="en-US" altLang="zh-CN" sz="2000" b="1" dirty="0">
              <a:solidFill>
                <a:srgbClr val="515223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515223"/>
                </a:solidFill>
              </a:rPr>
              <a:t>	</a:t>
            </a:r>
            <a:r>
              <a:rPr lang="en-US" altLang="zh-CN" sz="2000" dirty="0">
                <a:solidFill>
                  <a:srgbClr val="515223"/>
                </a:solidFill>
              </a:rPr>
              <a:t>S</a:t>
            </a:r>
            <a:r>
              <a:rPr lang="zh-CN" altLang="en-US" sz="2000" dirty="0"/>
              <a:t>tandard</a:t>
            </a:r>
            <a:r>
              <a:rPr lang="en-US" altLang="zh-CN" sz="2000" dirty="0"/>
              <a:t> </a:t>
            </a:r>
            <a:r>
              <a:rPr lang="zh-CN" altLang="en-US" sz="2000" dirty="0"/>
              <a:t>architecture</a:t>
            </a:r>
            <a:r>
              <a:rPr lang="en-US" altLang="zh-CN" sz="2000" dirty="0"/>
              <a:t> </a:t>
            </a:r>
            <a:r>
              <a:rPr lang="zh-CN" altLang="en-US" sz="2000" dirty="0"/>
              <a:t>for</a:t>
            </a:r>
            <a:r>
              <a:rPr lang="en-US" altLang="zh-CN" sz="2000" dirty="0"/>
              <a:t> </a:t>
            </a:r>
            <a:r>
              <a:rPr lang="zh-CN" altLang="en-US" sz="2000" dirty="0"/>
              <a:t>small</a:t>
            </a:r>
            <a:r>
              <a:rPr lang="en-US" altLang="zh-CN" sz="2000" dirty="0"/>
              <a:t> </a:t>
            </a:r>
            <a:r>
              <a:rPr lang="zh-CN" altLang="en-US" sz="2000" dirty="0"/>
              <a:t>and</a:t>
            </a:r>
            <a:r>
              <a:rPr lang="en-US" altLang="zh-CN" sz="2000" dirty="0"/>
              <a:t> </a:t>
            </a:r>
            <a:r>
              <a:rPr lang="zh-CN" altLang="en-US" sz="2000" dirty="0"/>
              <a:t>medium</a:t>
            </a:r>
            <a:r>
              <a:rPr lang="en-US" altLang="zh-CN" sz="2000" dirty="0"/>
              <a:t> </a:t>
            </a:r>
            <a:r>
              <a:rPr lang="zh-CN" altLang="en-US" sz="2000" dirty="0"/>
              <a:t>sized</a:t>
            </a:r>
            <a:r>
              <a:rPr lang="en-US" altLang="zh-CN" sz="2000" dirty="0"/>
              <a:t> </a:t>
            </a:r>
            <a:r>
              <a:rPr lang="zh-CN" altLang="en-US" sz="2000" dirty="0"/>
              <a:t>web</a:t>
            </a:r>
            <a:r>
              <a:rPr lang="en-US" altLang="zh-CN" sz="2000" dirty="0"/>
              <a:t> </a:t>
            </a:r>
            <a:r>
              <a:rPr lang="zh-CN" altLang="en-US" sz="2000" dirty="0"/>
              <a:t>sites.</a:t>
            </a:r>
            <a:endParaRPr lang="zh-CN" alt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88" y="3126873"/>
            <a:ext cx="6521823" cy="28588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Server with Data Store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1565" y="1248410"/>
            <a:ext cx="9749155" cy="1553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  <a:spcAft>
                <a:spcPts val="1800"/>
              </a:spcAft>
            </a:pPr>
            <a:r>
              <a:rPr lang="en-US" altLang="zh-CN" sz="2000" b="1" dirty="0">
                <a:solidFill>
                  <a:srgbClr val="515223"/>
                </a:solidFill>
              </a:rPr>
              <a:t>The basic client/server web site returns only fixed HTML pages.</a:t>
            </a:r>
            <a:endParaRPr lang="zh-CN" altLang="en-US" sz="2000" dirty="0">
              <a:solidFill>
                <a:srgbClr val="515223"/>
              </a:solidFill>
            </a:endParaRPr>
          </a:p>
          <a:p>
            <a:pPr indent="0" fontAlgn="auto">
              <a:lnSpc>
                <a:spcPct val="100000"/>
              </a:lnSpc>
            </a:pPr>
            <a:r>
              <a:rPr lang="zh-CN" altLang="en-US" sz="2000" b="1" dirty="0">
                <a:solidFill>
                  <a:srgbClr val="515223"/>
                </a:solidFill>
              </a:rPr>
              <a:t>A</a:t>
            </a:r>
            <a:r>
              <a:rPr lang="en-US" altLang="zh-CN" sz="2000" b="1" dirty="0" err="1">
                <a:solidFill>
                  <a:srgbClr val="515223"/>
                </a:solidFill>
              </a:rPr>
              <a:t>tt</a:t>
            </a:r>
            <a:r>
              <a:rPr lang="zh-CN" altLang="en-US" sz="2000" b="1" dirty="0">
                <a:solidFill>
                  <a:srgbClr val="515223"/>
                </a:solidFill>
              </a:rPr>
              <a:t>ach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the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server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to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a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data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store,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so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that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it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can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respond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to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requests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from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the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client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and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return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suitable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content</a:t>
            </a:r>
            <a:endParaRPr lang="zh-CN" altLang="en-US" sz="2000" b="1" dirty="0">
              <a:solidFill>
                <a:srgbClr val="515223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3435" y="2884805"/>
            <a:ext cx="7002780" cy="16878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1565" y="4471035"/>
            <a:ext cx="9836785" cy="1245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>
                <a:solidFill>
                  <a:srgbClr val="C00000"/>
                </a:solidFill>
              </a:rPr>
              <a:t>Advantage</a:t>
            </a:r>
            <a:r>
              <a:rPr lang="en-US" altLang="zh-CN" sz="2000">
                <a:solidFill>
                  <a:srgbClr val="C00000"/>
                </a:solidFill>
              </a:rPr>
              <a:t>:</a:t>
            </a:r>
            <a:r>
              <a:rPr lang="zh-CN" altLang="en-US" sz="2000"/>
              <a:t>	</a:t>
            </a:r>
            <a:endParaRPr lang="zh-CN" altLang="en-US" sz="2000"/>
          </a:p>
          <a:p>
            <a:pPr indent="457200" fontAlgn="auto">
              <a:lnSpc>
                <a:spcPct val="100000"/>
              </a:lnSpc>
            </a:pPr>
            <a:r>
              <a:rPr lang="zh-CN" altLang="en-US" sz="2000"/>
              <a:t>Server-side</a:t>
            </a:r>
            <a:r>
              <a:rPr lang="en-US" altLang="zh-CN" sz="2000"/>
              <a:t> </a:t>
            </a:r>
            <a:r>
              <a:rPr lang="zh-CN" altLang="en-US" sz="2000"/>
              <a:t>code</a:t>
            </a:r>
            <a:r>
              <a:rPr lang="en-US" altLang="zh-CN" sz="2000"/>
              <a:t> </a:t>
            </a:r>
            <a:r>
              <a:rPr lang="zh-CN" altLang="en-US" sz="2000"/>
              <a:t>can</a:t>
            </a:r>
            <a:r>
              <a:rPr lang="en-US" altLang="zh-CN" sz="2000"/>
              <a:t> </a:t>
            </a:r>
            <a:r>
              <a:rPr lang="zh-CN" altLang="en-US" sz="2000"/>
              <a:t>respond</a:t>
            </a:r>
            <a:r>
              <a:rPr lang="en-US" altLang="zh-CN" sz="2000"/>
              <a:t> </a:t>
            </a:r>
            <a:r>
              <a:rPr lang="zh-CN" altLang="en-US" sz="2000"/>
              <a:t>to</a:t>
            </a:r>
            <a:r>
              <a:rPr lang="en-US" altLang="zh-CN" sz="2000"/>
              <a:t> </a:t>
            </a:r>
            <a:r>
              <a:rPr lang="zh-CN" altLang="en-US" sz="2000"/>
              <a:t>user</a:t>
            </a:r>
            <a:r>
              <a:rPr lang="en-US" altLang="zh-CN" sz="2000"/>
              <a:t> </a:t>
            </a:r>
            <a:r>
              <a:rPr lang="zh-CN" altLang="en-US" sz="2000"/>
              <a:t>requests</a:t>
            </a:r>
            <a:r>
              <a:rPr lang="en-US" altLang="zh-CN" sz="2000"/>
              <a:t> </a:t>
            </a:r>
            <a:r>
              <a:rPr lang="zh-CN" altLang="en-US" sz="2000"/>
              <a:t>by</a:t>
            </a:r>
            <a:r>
              <a:rPr lang="en-US" altLang="zh-CN" sz="2000"/>
              <a:t> </a:t>
            </a:r>
            <a:r>
              <a:rPr lang="zh-CN" altLang="en-US" sz="2000"/>
              <a:t>accessing</a:t>
            </a:r>
            <a:r>
              <a:rPr lang="en-US" altLang="zh-CN" sz="2000"/>
              <a:t> </a:t>
            </a:r>
            <a:r>
              <a:rPr lang="zh-CN" altLang="en-US" sz="2000"/>
              <a:t>data,</a:t>
            </a:r>
            <a:r>
              <a:rPr lang="en-US" altLang="zh-CN" sz="2000"/>
              <a:t> </a:t>
            </a:r>
            <a:r>
              <a:rPr lang="zh-CN" altLang="en-US" sz="2000"/>
              <a:t>configuring</a:t>
            </a:r>
            <a:r>
              <a:rPr lang="en-US" altLang="zh-CN" sz="2000"/>
              <a:t> </a:t>
            </a:r>
            <a:r>
              <a:rPr lang="zh-CN" altLang="en-US" sz="2000"/>
              <a:t>pages,</a:t>
            </a:r>
            <a:r>
              <a:rPr lang="en-US" altLang="zh-CN" sz="2000"/>
              <a:t> </a:t>
            </a:r>
            <a:r>
              <a:rPr lang="zh-CN" altLang="en-US" sz="2000"/>
              <a:t>valida</a:t>
            </a:r>
            <a:r>
              <a:rPr lang="en-US" altLang="zh-CN" sz="2000"/>
              <a:t>ti</a:t>
            </a:r>
            <a:r>
              <a:rPr lang="zh-CN" altLang="en-US" sz="2000"/>
              <a:t>ng</a:t>
            </a:r>
            <a:r>
              <a:rPr lang="en-US" altLang="zh-CN" sz="2000"/>
              <a:t> </a:t>
            </a:r>
            <a:r>
              <a:rPr lang="zh-CN" altLang="en-US" sz="2000"/>
              <a:t>informa</a:t>
            </a:r>
            <a:r>
              <a:rPr lang="en-US" altLang="zh-CN" sz="2000"/>
              <a:t>ti</a:t>
            </a:r>
            <a:r>
              <a:rPr lang="zh-CN" altLang="en-US" sz="2000"/>
              <a:t>on,</a:t>
            </a:r>
            <a:r>
              <a:rPr lang="en-US" altLang="zh-CN" sz="2000"/>
              <a:t> </a:t>
            </a:r>
            <a:r>
              <a:rPr lang="zh-CN" altLang="en-US" sz="2000"/>
              <a:t>etc.</a:t>
            </a:r>
            <a:endParaRPr lang="zh-CN" altLang="en-US"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710" y="1098550"/>
            <a:ext cx="9079230" cy="26930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4095" y="3900805"/>
            <a:ext cx="1096962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/>
              <a:t>Since</a:t>
            </a:r>
            <a:r>
              <a:rPr lang="en-US" altLang="zh-CN" sz="2000"/>
              <a:t> </a:t>
            </a:r>
            <a:r>
              <a:rPr lang="zh-CN" altLang="en-US" sz="2000"/>
              <a:t>components</a:t>
            </a:r>
            <a:r>
              <a:rPr lang="en-US" altLang="zh-CN" sz="2000"/>
              <a:t> </a:t>
            </a:r>
            <a:r>
              <a:rPr lang="zh-CN" altLang="en-US" sz="2000"/>
              <a:t>are</a:t>
            </a:r>
            <a:r>
              <a:rPr lang="en-US" altLang="zh-CN" sz="2000"/>
              <a:t> </a:t>
            </a:r>
            <a:r>
              <a:rPr lang="zh-CN" altLang="en-US" sz="2000"/>
              <a:t>replaceable</a:t>
            </a:r>
            <a:r>
              <a:rPr lang="en-US" altLang="zh-CN" sz="2000"/>
              <a:t> </a:t>
            </a:r>
            <a:r>
              <a:rPr lang="zh-CN" altLang="en-US" sz="2000"/>
              <a:t>binary</a:t>
            </a:r>
            <a:r>
              <a:rPr lang="en-US" altLang="zh-CN" sz="2000"/>
              <a:t> </a:t>
            </a:r>
            <a:r>
              <a:rPr lang="zh-CN" altLang="en-US" sz="2000"/>
              <a:t>elements:	</a:t>
            </a:r>
            <a:endParaRPr lang="zh-CN" altLang="en-US" sz="2000"/>
          </a:p>
          <a:p>
            <a:pPr indent="0" fontAlgn="auto">
              <a:lnSpc>
                <a:spcPct val="150000"/>
              </a:lnSpc>
            </a:pPr>
            <a:r>
              <a:rPr lang="zh-CN" altLang="en-US" sz="2000"/>
              <a:t>• Any</a:t>
            </a:r>
            <a:r>
              <a:rPr lang="en-US" altLang="zh-CN" sz="2000"/>
              <a:t> </a:t>
            </a:r>
            <a:r>
              <a:rPr lang="zh-CN" altLang="en-US" sz="2000"/>
              <a:t>web</a:t>
            </a:r>
            <a:r>
              <a:rPr lang="en-US" altLang="zh-CN" sz="2000"/>
              <a:t> </a:t>
            </a:r>
            <a:r>
              <a:rPr lang="zh-CN" altLang="en-US" sz="2000"/>
              <a:t>browser</a:t>
            </a:r>
            <a:r>
              <a:rPr lang="en-US" altLang="zh-CN" sz="2000"/>
              <a:t> </a:t>
            </a:r>
            <a:r>
              <a:rPr lang="zh-CN" altLang="en-US" sz="2000"/>
              <a:t>can</a:t>
            </a:r>
            <a:r>
              <a:rPr lang="en-US" altLang="zh-CN" sz="2000"/>
              <a:t> </a:t>
            </a:r>
            <a:r>
              <a:rPr lang="zh-CN" altLang="en-US" sz="2000"/>
              <a:t>access</a:t>
            </a:r>
            <a:r>
              <a:rPr lang="en-US" altLang="zh-CN" sz="2000"/>
              <a:t> </a:t>
            </a:r>
            <a:r>
              <a:rPr lang="zh-CN" altLang="en-US" sz="2000"/>
              <a:t>the</a:t>
            </a:r>
            <a:r>
              <a:rPr lang="en-US" altLang="zh-CN" sz="2000"/>
              <a:t> </a:t>
            </a:r>
            <a:r>
              <a:rPr lang="zh-CN" altLang="en-US" sz="2000"/>
              <a:t>web</a:t>
            </a:r>
            <a:r>
              <a:rPr lang="en-US" altLang="zh-CN" sz="2000"/>
              <a:t> </a:t>
            </a:r>
            <a:r>
              <a:rPr lang="zh-CN" altLang="en-US" sz="2000"/>
              <a:t>site.	</a:t>
            </a:r>
            <a:endParaRPr lang="zh-CN" altLang="en-US" sz="2000"/>
          </a:p>
          <a:p>
            <a:pPr indent="0" fontAlgn="auto">
              <a:lnSpc>
                <a:spcPct val="150000"/>
              </a:lnSpc>
            </a:pPr>
            <a:r>
              <a:rPr lang="zh-CN" altLang="en-US" sz="2000"/>
              <a:t>• The</a:t>
            </a:r>
            <a:r>
              <a:rPr lang="en-US" altLang="zh-CN" sz="2000"/>
              <a:t> </a:t>
            </a:r>
            <a:r>
              <a:rPr lang="zh-CN" altLang="en-US" sz="2000"/>
              <a:t>database</a:t>
            </a:r>
            <a:r>
              <a:rPr lang="en-US" altLang="zh-CN" sz="2000"/>
              <a:t> </a:t>
            </a:r>
            <a:r>
              <a:rPr lang="zh-CN" altLang="en-US" sz="2000"/>
              <a:t>server</a:t>
            </a:r>
            <a:r>
              <a:rPr lang="en-US" altLang="zh-CN" sz="2000"/>
              <a:t> </a:t>
            </a:r>
            <a:r>
              <a:rPr lang="zh-CN" altLang="en-US" sz="2000"/>
              <a:t>can</a:t>
            </a:r>
            <a:r>
              <a:rPr lang="en-US" altLang="zh-CN" sz="2000"/>
              <a:t> </a:t>
            </a:r>
            <a:r>
              <a:rPr lang="zh-CN" altLang="en-US" sz="2000"/>
              <a:t>be</a:t>
            </a:r>
            <a:r>
              <a:rPr lang="en-US" altLang="zh-CN" sz="2000"/>
              <a:t> </a:t>
            </a:r>
            <a:r>
              <a:rPr lang="zh-CN" altLang="en-US" sz="2000"/>
              <a:t>replaced</a:t>
            </a:r>
            <a:r>
              <a:rPr lang="en-US" altLang="zh-CN" sz="2000"/>
              <a:t> </a:t>
            </a:r>
            <a:r>
              <a:rPr lang="zh-CN" altLang="en-US" sz="2000"/>
              <a:t>by</a:t>
            </a:r>
            <a:r>
              <a:rPr lang="en-US" altLang="zh-CN" sz="2000"/>
              <a:t> </a:t>
            </a:r>
            <a:r>
              <a:rPr lang="zh-CN" altLang="en-US" sz="2000"/>
              <a:t>another</a:t>
            </a:r>
            <a:r>
              <a:rPr lang="en-US" altLang="zh-CN" sz="2000"/>
              <a:t> </a:t>
            </a:r>
            <a:r>
              <a:rPr lang="zh-CN" altLang="en-US" sz="2000"/>
              <a:t>database</a:t>
            </a:r>
            <a:r>
              <a:rPr lang="en-US" altLang="zh-CN" sz="2000"/>
              <a:t> </a:t>
            </a:r>
            <a:r>
              <a:rPr lang="zh-CN" altLang="en-US" sz="2000"/>
              <a:t>tha</a:t>
            </a:r>
            <a:r>
              <a:rPr lang="en-US" altLang="zh-CN" sz="2000"/>
              <a:t>t </a:t>
            </a:r>
            <a:r>
              <a:rPr lang="zh-CN" altLang="en-US" sz="2000"/>
              <a:t>supports</a:t>
            </a:r>
            <a:r>
              <a:rPr lang="en-US" altLang="zh-CN" sz="2000"/>
              <a:t> </a:t>
            </a:r>
            <a:r>
              <a:rPr lang="zh-CN" altLang="en-US" sz="2000"/>
              <a:t>the</a:t>
            </a:r>
            <a:r>
              <a:rPr lang="en-US" altLang="zh-CN" sz="2000"/>
              <a:t> </a:t>
            </a:r>
            <a:r>
              <a:rPr lang="zh-CN" altLang="en-US" sz="2000"/>
              <a:t>same</a:t>
            </a:r>
            <a:r>
              <a:rPr lang="en-US" altLang="zh-CN" sz="2000"/>
              <a:t> </a:t>
            </a:r>
            <a:r>
              <a:rPr lang="zh-CN" altLang="en-US" sz="2000"/>
              <a:t>interface.	</a:t>
            </a:r>
            <a:endParaRPr lang="zh-CN" altLang="en-US" sz="2000"/>
          </a:p>
        </p:txBody>
      </p:sp>
      <p:sp>
        <p:nvSpPr>
          <p:cNvPr id="5" name="Block Arc 4"/>
          <p:cNvSpPr/>
          <p:nvPr/>
        </p:nvSpPr>
        <p:spPr>
          <a:xfrm rot="16200000">
            <a:off x="3656615" y="2816182"/>
            <a:ext cx="725213" cy="609600"/>
          </a:xfrm>
          <a:prstGeom prst="blockArc">
            <a:avLst>
              <a:gd name="adj1" fmla="val 10800000"/>
              <a:gd name="adj2" fmla="val 93518"/>
              <a:gd name="adj3" fmla="val 4344"/>
            </a:avLst>
          </a:prstGeom>
          <a:solidFill>
            <a:schemeClr val="tx1"/>
          </a:solidFill>
          <a:ln>
            <a:solidFill>
              <a:srgbClr val="017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 rot="16200000">
            <a:off x="7200574" y="2816182"/>
            <a:ext cx="725213" cy="609600"/>
          </a:xfrm>
          <a:prstGeom prst="blockArc">
            <a:avLst>
              <a:gd name="adj1" fmla="val 10800000"/>
              <a:gd name="adj2" fmla="val 93518"/>
              <a:gd name="adj3" fmla="val 4344"/>
            </a:avLst>
          </a:prstGeom>
          <a:solidFill>
            <a:schemeClr val="tx1"/>
          </a:solidFill>
          <a:ln>
            <a:solidFill>
              <a:srgbClr val="017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9579610" cy="790575"/>
          </a:xfrm>
        </p:spPr>
        <p:txBody>
          <a:bodyPr>
            <a:normAutofit/>
          </a:bodyPr>
          <a:lstStyle/>
          <a:p>
            <a:r>
              <a:rPr lang="en-US" sz="3200" dirty="0"/>
              <a:t>Architectural Style: Three Tier Architecture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220" y="1637030"/>
            <a:ext cx="8671560" cy="2255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1565" y="4500880"/>
            <a:ext cx="9798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Each</a:t>
            </a:r>
            <a:r>
              <a:rPr lang="en-US" altLang="zh-CN"/>
              <a:t> </a:t>
            </a:r>
            <a:r>
              <a:rPr lang="zh-CN" altLang="en-US"/>
              <a:t>of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tiers</a:t>
            </a:r>
            <a:r>
              <a:rPr lang="en-US" altLang="zh-CN"/>
              <a:t> </a:t>
            </a:r>
            <a:r>
              <a:rPr lang="zh-CN" altLang="en-US"/>
              <a:t>can</a:t>
            </a:r>
            <a:r>
              <a:rPr lang="en-US" altLang="zh-CN"/>
              <a:t> </a:t>
            </a:r>
            <a:r>
              <a:rPr lang="zh-CN" altLang="en-US"/>
              <a:t>be</a:t>
            </a:r>
            <a:r>
              <a:rPr lang="en-US" altLang="zh-CN"/>
              <a:t> </a:t>
            </a:r>
            <a:r>
              <a:rPr lang="zh-CN" altLang="en-US"/>
              <a:t>replaced</a:t>
            </a:r>
            <a:r>
              <a:rPr lang="en-US" altLang="zh-CN"/>
              <a:t> </a:t>
            </a:r>
            <a:r>
              <a:rPr lang="zh-CN" altLang="en-US"/>
              <a:t>by</a:t>
            </a:r>
            <a:r>
              <a:rPr lang="en-US" altLang="zh-CN"/>
              <a:t> </a:t>
            </a:r>
            <a:r>
              <a:rPr lang="zh-CN" altLang="en-US"/>
              <a:t>other</a:t>
            </a:r>
            <a:r>
              <a:rPr lang="en-US" altLang="zh-CN"/>
              <a:t> </a:t>
            </a:r>
            <a:r>
              <a:rPr lang="zh-CN" altLang="en-US"/>
              <a:t>components</a:t>
            </a:r>
            <a:r>
              <a:rPr lang="en-US" altLang="zh-CN"/>
              <a:t> </a:t>
            </a:r>
            <a:r>
              <a:rPr lang="zh-CN" altLang="en-US"/>
              <a:t>that</a:t>
            </a:r>
            <a:r>
              <a:rPr lang="en-US" altLang="zh-CN"/>
              <a:t> </a:t>
            </a:r>
            <a:r>
              <a:rPr lang="zh-CN" altLang="en-US"/>
              <a:t>implement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same</a:t>
            </a:r>
            <a:r>
              <a:rPr lang="en-US" altLang="zh-CN"/>
              <a:t> </a:t>
            </a:r>
            <a:r>
              <a:rPr lang="zh-CN" altLang="en-US"/>
              <a:t>interfaces.</a:t>
            </a:r>
            <a:endParaRPr lang="zh-CN" altLang="en-US"/>
          </a:p>
        </p:txBody>
      </p:sp>
      <p:sp>
        <p:nvSpPr>
          <p:cNvPr id="5" name="Block Arc 4"/>
          <p:cNvSpPr/>
          <p:nvPr/>
        </p:nvSpPr>
        <p:spPr>
          <a:xfrm rot="16200000">
            <a:off x="3783305" y="1980633"/>
            <a:ext cx="478077" cy="447677"/>
          </a:xfrm>
          <a:prstGeom prst="blockArc">
            <a:avLst>
              <a:gd name="adj1" fmla="val 10800000"/>
              <a:gd name="adj2" fmla="val 93518"/>
              <a:gd name="adj3" fmla="val 434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 rot="16200000">
            <a:off x="7099942" y="1977297"/>
            <a:ext cx="478077" cy="447677"/>
          </a:xfrm>
          <a:prstGeom prst="blockArc">
            <a:avLst>
              <a:gd name="adj1" fmla="val 10800000"/>
              <a:gd name="adj2" fmla="val 93518"/>
              <a:gd name="adj3" fmla="val 434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10668635" cy="790575"/>
          </a:xfrm>
        </p:spPr>
        <p:txBody>
          <a:bodyPr>
            <a:normAutofit/>
          </a:bodyPr>
          <a:lstStyle/>
          <a:p>
            <a:r>
              <a:rPr lang="zh-CN" altLang="en-US" sz="2800"/>
              <a:t>Three</a:t>
            </a:r>
            <a:r>
              <a:rPr lang="en-US" altLang="zh-CN" sz="2800"/>
              <a:t> </a:t>
            </a:r>
            <a:r>
              <a:rPr lang="zh-CN" altLang="en-US" sz="2800"/>
              <a:t>Tier</a:t>
            </a:r>
            <a:r>
              <a:rPr lang="en-US" altLang="zh-CN" sz="2800"/>
              <a:t> </a:t>
            </a:r>
            <a:r>
              <a:rPr lang="zh-CN" altLang="en-US" sz="2800"/>
              <a:t>Architecture:</a:t>
            </a:r>
            <a:r>
              <a:rPr lang="en-US" altLang="zh-CN" sz="2800"/>
              <a:t> </a:t>
            </a:r>
            <a:r>
              <a:rPr lang="zh-CN" altLang="en-US" sz="2800"/>
              <a:t>Broadcast</a:t>
            </a:r>
            <a:r>
              <a:rPr lang="en-US" altLang="zh-CN" sz="2800"/>
              <a:t> </a:t>
            </a:r>
            <a:r>
              <a:rPr lang="zh-CN" altLang="en-US" sz="2800"/>
              <a:t>Searching</a:t>
            </a:r>
            <a:endParaRPr lang="zh-CN" altLang="en-US" sz="28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0730" y="1363980"/>
            <a:ext cx="8129905" cy="31819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4010" y="4164965"/>
            <a:ext cx="7251065" cy="1553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Aft>
                <a:spcPts val="1800"/>
              </a:spcAft>
            </a:pPr>
            <a:r>
              <a:rPr lang="zh-CN" altLang="en-US" sz="2000"/>
              <a:t>This</a:t>
            </a:r>
            <a:r>
              <a:rPr lang="en-US" altLang="zh-CN" sz="2000"/>
              <a:t> </a:t>
            </a:r>
            <a:r>
              <a:rPr lang="zh-CN" altLang="en-US" sz="2000"/>
              <a:t>is</a:t>
            </a:r>
            <a:r>
              <a:rPr lang="en-US" altLang="zh-CN" sz="2000"/>
              <a:t> </a:t>
            </a:r>
            <a:r>
              <a:rPr lang="zh-CN" altLang="en-US" sz="2000"/>
              <a:t>an</a:t>
            </a:r>
            <a:r>
              <a:rPr lang="en-US" altLang="zh-CN" sz="2000"/>
              <a:t> </a:t>
            </a:r>
            <a:r>
              <a:rPr lang="zh-CN" altLang="en-US" sz="2000"/>
              <a:t>example</a:t>
            </a:r>
            <a:r>
              <a:rPr lang="en-US" altLang="zh-CN" sz="2000"/>
              <a:t> </a:t>
            </a:r>
            <a:r>
              <a:rPr lang="zh-CN" altLang="en-US" sz="2000"/>
              <a:t>of</a:t>
            </a:r>
            <a:r>
              <a:rPr lang="en-US" altLang="zh-CN" sz="2000"/>
              <a:t> </a:t>
            </a:r>
            <a:r>
              <a:rPr lang="zh-CN" altLang="en-US" sz="2000"/>
              <a:t>a</a:t>
            </a:r>
            <a:r>
              <a:rPr lang="en-US" altLang="zh-CN" sz="2000"/>
              <a:t> </a:t>
            </a:r>
            <a:r>
              <a:rPr lang="en-US" altLang="zh-CN" sz="2000" b="1">
                <a:solidFill>
                  <a:srgbClr val="017AB8"/>
                </a:solidFill>
              </a:rPr>
              <a:t>multicast</a:t>
            </a:r>
            <a:r>
              <a:rPr lang="en-US" altLang="zh-CN" sz="2000"/>
              <a:t> </a:t>
            </a:r>
            <a:r>
              <a:rPr lang="zh-CN" altLang="en-US" sz="2000"/>
              <a:t>protocol.</a:t>
            </a:r>
            <a:endParaRPr lang="zh-CN" altLang="en-US" sz="2000"/>
          </a:p>
          <a:p>
            <a:r>
              <a:rPr lang="zh-CN" altLang="en-US" sz="2000"/>
              <a:t>The</a:t>
            </a:r>
            <a:r>
              <a:rPr lang="en-US" altLang="zh-CN" sz="2000"/>
              <a:t> </a:t>
            </a:r>
            <a:r>
              <a:rPr lang="zh-CN" altLang="en-US" sz="2000"/>
              <a:t>primary</a:t>
            </a:r>
            <a:r>
              <a:rPr lang="en-US" altLang="zh-CN" sz="2000"/>
              <a:t> </a:t>
            </a:r>
            <a:r>
              <a:rPr lang="zh-CN" altLang="en-US" sz="2000"/>
              <a:t>difficulty</a:t>
            </a:r>
            <a:r>
              <a:rPr lang="en-US" altLang="zh-CN" sz="2000"/>
              <a:t> </a:t>
            </a:r>
            <a:r>
              <a:rPr lang="zh-CN" altLang="en-US" sz="2000"/>
              <a:t>is</a:t>
            </a:r>
            <a:r>
              <a:rPr lang="en-US" altLang="zh-CN" sz="2000"/>
              <a:t> </a:t>
            </a:r>
            <a:r>
              <a:rPr lang="zh-CN" altLang="en-US" sz="2000"/>
              <a:t>to</a:t>
            </a:r>
            <a:r>
              <a:rPr lang="en-US" altLang="zh-CN" sz="2000"/>
              <a:t> </a:t>
            </a:r>
            <a:r>
              <a:rPr lang="zh-CN" altLang="en-US" sz="2000"/>
              <a:t>avoid</a:t>
            </a:r>
            <a:r>
              <a:rPr lang="en-US" altLang="zh-CN" sz="2000"/>
              <a:t> </a:t>
            </a:r>
            <a:r>
              <a:rPr lang="zh-CN" altLang="en-US" sz="2000"/>
              <a:t>troubles</a:t>
            </a:r>
            <a:r>
              <a:rPr lang="en-US" altLang="zh-CN" sz="2000"/>
              <a:t> </a:t>
            </a:r>
            <a:r>
              <a:rPr lang="zh-CN" altLang="en-US" sz="2000"/>
              <a:t>at</a:t>
            </a:r>
            <a:r>
              <a:rPr lang="en-US" altLang="zh-CN" sz="2000"/>
              <a:t> </a:t>
            </a:r>
            <a:r>
              <a:rPr lang="zh-CN" altLang="en-US" sz="2000"/>
              <a:t>one</a:t>
            </a:r>
            <a:r>
              <a:rPr lang="en-US" altLang="zh-CN" sz="2000"/>
              <a:t> </a:t>
            </a:r>
            <a:r>
              <a:rPr lang="zh-CN" altLang="en-US" sz="2000"/>
              <a:t>site</a:t>
            </a:r>
            <a:r>
              <a:rPr lang="en-US" altLang="zh-CN" sz="2000"/>
              <a:t> </a:t>
            </a:r>
            <a:r>
              <a:rPr lang="zh-CN" altLang="en-US" sz="2000"/>
              <a:t>degrading</a:t>
            </a:r>
            <a:r>
              <a:rPr lang="en-US" altLang="zh-CN" sz="2000"/>
              <a:t> </a:t>
            </a:r>
            <a:r>
              <a:rPr lang="zh-CN" altLang="en-US" sz="2000"/>
              <a:t>the</a:t>
            </a:r>
            <a:r>
              <a:rPr lang="en-US" altLang="zh-CN" sz="2000"/>
              <a:t> </a:t>
            </a:r>
            <a:r>
              <a:rPr lang="zh-CN" altLang="en-US" sz="2000"/>
              <a:t>entire</a:t>
            </a:r>
            <a:r>
              <a:rPr lang="en-US" altLang="zh-CN" sz="2000"/>
              <a:t> </a:t>
            </a:r>
            <a:r>
              <a:rPr lang="zh-CN" altLang="en-US" sz="2000"/>
              <a:t>system</a:t>
            </a:r>
            <a:r>
              <a:rPr lang="en-US" altLang="zh-CN" sz="2000"/>
              <a:t> </a:t>
            </a:r>
            <a:r>
              <a:rPr lang="zh-CN" altLang="en-US" sz="2000"/>
              <a:t>(e.g.,</a:t>
            </a:r>
            <a:r>
              <a:rPr lang="en-US" altLang="zh-CN" sz="2000"/>
              <a:t> </a:t>
            </a:r>
            <a:r>
              <a:rPr lang="zh-CN" altLang="en-US" sz="2000"/>
              <a:t>every</a:t>
            </a:r>
            <a:r>
              <a:rPr lang="en-US" altLang="zh-CN" sz="2000"/>
              <a:t> </a:t>
            </a:r>
            <a:r>
              <a:rPr lang="zh-CN" altLang="en-US" sz="2000"/>
              <a:t>transaction</a:t>
            </a:r>
            <a:r>
              <a:rPr lang="en-US" altLang="zh-CN" sz="2000"/>
              <a:t> </a:t>
            </a:r>
            <a:r>
              <a:rPr lang="zh-CN" altLang="en-US" sz="2000"/>
              <a:t>cannot</a:t>
            </a:r>
            <a:r>
              <a:rPr lang="en-US" altLang="zh-CN" sz="2000"/>
              <a:t> </a:t>
            </a:r>
            <a:r>
              <a:rPr lang="zh-CN" altLang="en-US" sz="2000"/>
              <a:t>wait</a:t>
            </a:r>
            <a:r>
              <a:rPr lang="en-US" altLang="zh-CN" sz="2000"/>
              <a:t> </a:t>
            </a:r>
            <a:r>
              <a:rPr lang="zh-CN" altLang="en-US" sz="2000"/>
              <a:t>for</a:t>
            </a:r>
            <a:r>
              <a:rPr lang="en-US" altLang="zh-CN" sz="2000"/>
              <a:t> </a:t>
            </a:r>
            <a:r>
              <a:rPr lang="zh-CN" altLang="en-US" sz="2000"/>
              <a:t>a</a:t>
            </a:r>
            <a:r>
              <a:rPr lang="en-US" altLang="zh-CN" sz="2000"/>
              <a:t> </a:t>
            </a:r>
            <a:r>
              <a:rPr lang="zh-CN" altLang="en-US" sz="2000"/>
              <a:t>system</a:t>
            </a:r>
            <a:r>
              <a:rPr lang="en-US" altLang="zh-CN" sz="2000"/>
              <a:t> </a:t>
            </a:r>
            <a:r>
              <a:rPr lang="zh-CN" altLang="en-US" sz="2000"/>
              <a:t>to</a:t>
            </a:r>
            <a:r>
              <a:rPr lang="en-US" altLang="zh-CN" sz="2000"/>
              <a:t> </a:t>
            </a:r>
            <a:r>
              <a:rPr lang="zh-CN" altLang="en-US" sz="2000"/>
              <a:t>time</a:t>
            </a:r>
            <a:r>
              <a:rPr lang="en-US" altLang="zh-CN" sz="2000"/>
              <a:t> </a:t>
            </a:r>
            <a:r>
              <a:rPr lang="zh-CN" altLang="en-US" sz="2000"/>
              <a:t>out).</a:t>
            </a:r>
            <a:endParaRPr lang="zh-CN" altLang="en-US"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8376285" cy="79057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Extending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Web</a:t>
            </a:r>
            <a:r>
              <a:rPr lang="en-US" altLang="zh-CN"/>
              <a:t> </a:t>
            </a:r>
            <a:r>
              <a:rPr lang="zh-CN" altLang="en-US"/>
              <a:t>with</a:t>
            </a:r>
            <a:r>
              <a:rPr lang="en-US" altLang="zh-CN"/>
              <a:t> </a:t>
            </a:r>
            <a:r>
              <a:rPr lang="zh-CN" altLang="en-US"/>
              <a:t>Executable</a:t>
            </a:r>
            <a:r>
              <a:rPr lang="en-US" altLang="zh-CN"/>
              <a:t> </a:t>
            </a:r>
            <a:r>
              <a:rPr lang="zh-CN" altLang="en-US"/>
              <a:t>Code</a:t>
            </a:r>
            <a:r>
              <a:rPr lang="en-US" altLang="zh-CN"/>
              <a:t> </a:t>
            </a:r>
            <a:r>
              <a:rPr lang="zh-CN" altLang="en-US"/>
              <a:t>that</a:t>
            </a:r>
            <a:r>
              <a:rPr lang="en-US" altLang="zh-CN"/>
              <a:t> </a:t>
            </a:r>
            <a:r>
              <a:rPr lang="zh-CN" altLang="en-US"/>
              <a:t>can</a:t>
            </a:r>
            <a:r>
              <a:rPr lang="en-US" altLang="zh-CN"/>
              <a:t> </a:t>
            </a:r>
            <a:r>
              <a:rPr lang="zh-CN" altLang="en-US"/>
              <a:t>be</a:t>
            </a:r>
            <a:r>
              <a:rPr lang="en-US" altLang="zh-CN"/>
              <a:t> </a:t>
            </a:r>
            <a:r>
              <a:rPr lang="zh-CN" altLang="en-US"/>
              <a:t>Downloaded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245" y="1710055"/>
            <a:ext cx="8186420" cy="20008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1565" y="4054475"/>
            <a:ext cx="985583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Executable</a:t>
            </a:r>
            <a:r>
              <a:rPr lang="en-US" altLang="zh-CN" sz="2000"/>
              <a:t> </a:t>
            </a:r>
            <a:r>
              <a:rPr lang="zh-CN" altLang="en-US" sz="2000"/>
              <a:t>code</a:t>
            </a:r>
            <a:r>
              <a:rPr lang="en-US" altLang="zh-CN" sz="2000"/>
              <a:t> </a:t>
            </a:r>
            <a:r>
              <a:rPr lang="zh-CN" altLang="en-US" sz="2000"/>
              <a:t>in</a:t>
            </a:r>
            <a:r>
              <a:rPr lang="en-US" altLang="zh-CN" sz="2000"/>
              <a:t> </a:t>
            </a:r>
            <a:r>
              <a:rPr lang="zh-CN" altLang="en-US" sz="2000"/>
              <a:t>a</a:t>
            </a:r>
            <a:r>
              <a:rPr lang="en-US" altLang="zh-CN" sz="2000"/>
              <a:t> </a:t>
            </a:r>
            <a:r>
              <a:rPr lang="zh-CN" altLang="en-US" sz="2000"/>
              <a:t>scrip</a:t>
            </a:r>
            <a:r>
              <a:rPr lang="en-US" altLang="zh-CN" sz="2000"/>
              <a:t>ti</a:t>
            </a:r>
            <a:r>
              <a:rPr lang="zh-CN" altLang="en-US" sz="2000"/>
              <a:t>ng</a:t>
            </a:r>
            <a:r>
              <a:rPr lang="en-US" altLang="zh-CN" sz="2000"/>
              <a:t> </a:t>
            </a:r>
            <a:r>
              <a:rPr lang="zh-CN" altLang="en-US" sz="2000"/>
              <a:t>language</a:t>
            </a:r>
            <a:r>
              <a:rPr lang="en-US" altLang="zh-CN" sz="2000"/>
              <a:t> </a:t>
            </a:r>
            <a:r>
              <a:rPr lang="zh-CN" altLang="en-US" sz="2000"/>
              <a:t>such</a:t>
            </a:r>
            <a:r>
              <a:rPr lang="en-US" altLang="zh-CN" sz="2000"/>
              <a:t> </a:t>
            </a:r>
            <a:r>
              <a:rPr lang="zh-CN" altLang="en-US" sz="2000"/>
              <a:t>as</a:t>
            </a:r>
            <a:r>
              <a:rPr lang="en-US" altLang="zh-CN" sz="2000"/>
              <a:t> </a:t>
            </a:r>
            <a:r>
              <a:rPr lang="zh-CN" altLang="en-US" sz="2000"/>
              <a:t>JavaScript</a:t>
            </a:r>
            <a:r>
              <a:rPr lang="en-US" altLang="zh-CN" sz="2000"/>
              <a:t> </a:t>
            </a:r>
            <a:r>
              <a:rPr lang="zh-CN" altLang="en-US" sz="2000"/>
              <a:t>can</a:t>
            </a:r>
            <a:r>
              <a:rPr lang="en-US" altLang="zh-CN" sz="2000"/>
              <a:t> </a:t>
            </a:r>
            <a:r>
              <a:rPr lang="zh-CN" altLang="en-US" sz="2000"/>
              <a:t>be</a:t>
            </a:r>
            <a:r>
              <a:rPr lang="en-US" altLang="zh-CN" sz="2000"/>
              <a:t> </a:t>
            </a:r>
            <a:r>
              <a:rPr lang="zh-CN" altLang="en-US" sz="2000"/>
              <a:t>downloaded</a:t>
            </a:r>
            <a:r>
              <a:rPr lang="en-US" altLang="zh-CN" sz="2000"/>
              <a:t> </a:t>
            </a:r>
            <a:r>
              <a:rPr lang="zh-CN" altLang="en-US" sz="2000"/>
              <a:t>from</a:t>
            </a:r>
            <a:r>
              <a:rPr lang="en-US" altLang="zh-CN" sz="2000"/>
              <a:t> </a:t>
            </a:r>
            <a:r>
              <a:rPr lang="zh-CN" altLang="en-US" sz="2000"/>
              <a:t>the</a:t>
            </a:r>
            <a:r>
              <a:rPr lang="en-US" altLang="zh-CN" sz="2000"/>
              <a:t> </a:t>
            </a:r>
            <a:r>
              <a:rPr lang="zh-CN" altLang="en-US" sz="2000"/>
              <a:t>server.		</a:t>
            </a:r>
            <a:endParaRPr lang="zh-CN" altLang="en-US" sz="2000"/>
          </a:p>
          <a:p>
            <a:r>
              <a:rPr lang="zh-CN" altLang="en-US" sz="2000"/>
              <a:t>This</a:t>
            </a:r>
            <a:r>
              <a:rPr lang="en-US" altLang="zh-CN" sz="2000"/>
              <a:t> </a:t>
            </a:r>
            <a:r>
              <a:rPr lang="zh-CN" altLang="en-US" sz="2000"/>
              <a:t>can</a:t>
            </a:r>
            <a:r>
              <a:rPr lang="en-US" altLang="zh-CN" sz="2000"/>
              <a:t> </a:t>
            </a:r>
            <a:r>
              <a:rPr lang="zh-CN" altLang="en-US" sz="2000"/>
              <a:t>be</a:t>
            </a:r>
            <a:r>
              <a:rPr lang="en-US" altLang="zh-CN" sz="2000"/>
              <a:t> </a:t>
            </a:r>
            <a:r>
              <a:rPr lang="zh-CN" altLang="en-US" sz="2000"/>
              <a:t>done</a:t>
            </a:r>
            <a:r>
              <a:rPr lang="en-US" altLang="zh-CN" sz="2000"/>
              <a:t> </a:t>
            </a:r>
            <a:r>
              <a:rPr lang="zh-CN" altLang="en-US" sz="2000"/>
              <a:t>within</a:t>
            </a:r>
            <a:r>
              <a:rPr lang="en-US" altLang="zh-CN" sz="2000"/>
              <a:t> </a:t>
            </a:r>
            <a:r>
              <a:rPr lang="zh-CN" altLang="en-US" sz="2000"/>
              <a:t>the</a:t>
            </a:r>
            <a:r>
              <a:rPr lang="en-US" altLang="zh-CN" sz="2000"/>
              <a:t> </a:t>
            </a:r>
            <a:r>
              <a:rPr lang="zh-CN" altLang="en-US" sz="2000"/>
              <a:t>three</a:t>
            </a:r>
            <a:r>
              <a:rPr lang="en-US" altLang="zh-CN" sz="2000"/>
              <a:t> ti</a:t>
            </a:r>
            <a:r>
              <a:rPr lang="zh-CN" altLang="en-US" sz="2000"/>
              <a:t>er</a:t>
            </a:r>
            <a:r>
              <a:rPr lang="en-US" altLang="zh-CN" sz="2000"/>
              <a:t> </a:t>
            </a:r>
            <a:r>
              <a:rPr lang="zh-CN" altLang="en-US" sz="2000"/>
              <a:t>architecture.</a:t>
            </a:r>
            <a:endParaRPr lang="zh-CN" alt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Crea</a:t>
            </a:r>
            <a:r>
              <a:rPr lang="en-US"/>
              <a:t>ti</a:t>
            </a:r>
            <a:r>
              <a:t>vity</a:t>
            </a:r>
            <a:r>
              <a:rPr lang="en-US"/>
              <a:t> </a:t>
            </a:r>
            <a:r>
              <a:t>and</a:t>
            </a:r>
            <a:r>
              <a:rPr lang="en-US"/>
              <a:t> </a:t>
            </a:r>
            <a:r>
              <a:t>Design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1565" y="1228090"/>
            <a:ext cx="10213975" cy="4208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spcBef>
                <a:spcPts val="1800"/>
              </a:spcBef>
            </a:pP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Creativity and design</a:t>
            </a:r>
            <a:endParaRPr lang="zh-CN" alt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 indent="0" fontAlgn="auto">
              <a:spcBef>
                <a:spcPts val="1800"/>
              </a:spcBef>
            </a:pPr>
            <a:r>
              <a:rPr dirty="0"/>
              <a:t>System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/>
              <a:t>program</a:t>
            </a:r>
            <a:r>
              <a:rPr lang="en-US" dirty="0"/>
              <a:t> </a:t>
            </a:r>
            <a:r>
              <a:rPr dirty="0"/>
              <a:t>design</a:t>
            </a:r>
            <a:r>
              <a:rPr lang="en-US" dirty="0"/>
              <a:t> </a:t>
            </a:r>
            <a:r>
              <a:rPr dirty="0"/>
              <a:t>are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par</a:t>
            </a:r>
            <a:r>
              <a:rPr lang="en-US" dirty="0"/>
              <a:t>ti</a:t>
            </a:r>
            <a:r>
              <a:rPr dirty="0"/>
              <a:t>cularly</a:t>
            </a:r>
            <a:r>
              <a:rPr lang="en-US" dirty="0"/>
              <a:t> </a:t>
            </a:r>
            <a:r>
              <a:rPr dirty="0"/>
              <a:t>crea</a:t>
            </a:r>
            <a:r>
              <a:rPr lang="en-US" dirty="0"/>
              <a:t>ti</a:t>
            </a:r>
            <a:r>
              <a:rPr dirty="0"/>
              <a:t>ve	</a:t>
            </a:r>
            <a:r>
              <a:rPr lang="en-US" dirty="0"/>
              <a:t> </a:t>
            </a:r>
            <a:r>
              <a:rPr dirty="0"/>
              <a:t>part</a:t>
            </a:r>
            <a:r>
              <a:rPr lang="en-US" dirty="0"/>
              <a:t> </a:t>
            </a:r>
            <a:r>
              <a:rPr dirty="0"/>
              <a:t>of</a:t>
            </a:r>
            <a:r>
              <a:rPr lang="en-US" dirty="0"/>
              <a:t> </a:t>
            </a:r>
            <a:r>
              <a:rPr dirty="0"/>
              <a:t>so</a:t>
            </a:r>
            <a:r>
              <a:rPr lang="en-US" dirty="0"/>
              <a:t>ft</a:t>
            </a:r>
            <a:r>
              <a:rPr dirty="0"/>
              <a:t>ware</a:t>
            </a:r>
            <a:r>
              <a:rPr lang="en-US" dirty="0"/>
              <a:t> </a:t>
            </a:r>
            <a:r>
              <a:rPr dirty="0"/>
              <a:t>development,</a:t>
            </a:r>
            <a:r>
              <a:rPr lang="en-US" dirty="0"/>
              <a:t> </a:t>
            </a:r>
            <a:r>
              <a:rPr dirty="0"/>
              <a:t>as</a:t>
            </a:r>
            <a:r>
              <a:rPr lang="en-US" dirty="0"/>
              <a:t> </a:t>
            </a:r>
            <a:r>
              <a:rPr dirty="0"/>
              <a:t>are</a:t>
            </a:r>
            <a:r>
              <a:rPr lang="en-US" dirty="0"/>
              <a:t> </a:t>
            </a:r>
            <a:r>
              <a:rPr dirty="0"/>
              <a:t>user</a:t>
            </a:r>
            <a:r>
              <a:rPr lang="en-US" dirty="0"/>
              <a:t> </a:t>
            </a:r>
            <a:r>
              <a:rPr dirty="0"/>
              <a:t>interfaces.		</a:t>
            </a:r>
            <a:endParaRPr dirty="0"/>
          </a:p>
          <a:p>
            <a:pPr indent="0" fontAlgn="auto">
              <a:spcBef>
                <a:spcPts val="1800"/>
              </a:spcBef>
            </a:pPr>
            <a:r>
              <a:rPr dirty="0"/>
              <a:t>Above</a:t>
            </a:r>
            <a:r>
              <a:rPr lang="en-US" dirty="0"/>
              <a:t> </a:t>
            </a:r>
            <a:r>
              <a:rPr dirty="0"/>
              <a:t>all</a:t>
            </a:r>
            <a:r>
              <a:rPr lang="en-US" dirty="0"/>
              <a:t> </a:t>
            </a:r>
            <a:r>
              <a:rPr dirty="0"/>
              <a:t>strive</a:t>
            </a:r>
            <a:r>
              <a:rPr lang="en-US" dirty="0"/>
              <a:t> </a:t>
            </a:r>
            <a:r>
              <a:rPr dirty="0"/>
              <a:t>for</a:t>
            </a:r>
            <a:r>
              <a:rPr 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simplicity.</a:t>
            </a:r>
            <a:r>
              <a:rPr lang="en-US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aim</a:t>
            </a:r>
            <a:r>
              <a:rPr lang="en-US" dirty="0"/>
              <a:t> </a:t>
            </a:r>
            <a:r>
              <a:rPr dirty="0"/>
              <a:t>is</a:t>
            </a:r>
            <a:r>
              <a:rPr lang="en-US" dirty="0"/>
              <a:t> </a:t>
            </a:r>
            <a:r>
              <a:rPr dirty="0"/>
              <a:t>find	simple</a:t>
            </a:r>
            <a:r>
              <a:rPr lang="en-US" dirty="0"/>
              <a:t> </a:t>
            </a:r>
            <a:r>
              <a:rPr dirty="0"/>
              <a:t>ways</a:t>
            </a:r>
            <a:r>
              <a:rPr lang="en-US" dirty="0"/>
              <a:t> </a:t>
            </a:r>
            <a:r>
              <a:rPr dirty="0"/>
              <a:t>to</a:t>
            </a:r>
            <a:r>
              <a:rPr lang="en-US" dirty="0"/>
              <a:t> </a:t>
            </a:r>
            <a:r>
              <a:rPr dirty="0"/>
              <a:t>implement	complex	requirements.</a:t>
            </a:r>
            <a:r>
              <a:rPr lang="en-US" dirty="0"/>
              <a:t> </a:t>
            </a:r>
            <a:endParaRPr lang="en-US" dirty="0"/>
          </a:p>
          <a:p>
            <a:pPr indent="0" fontAlgn="auto">
              <a:spcBef>
                <a:spcPts val="1800"/>
              </a:spcBef>
            </a:pPr>
            <a:r>
              <a:rPr dirty="0"/>
              <a:t>You</a:t>
            </a:r>
            <a:r>
              <a:rPr lang="en-US" dirty="0"/>
              <a:t> </a:t>
            </a:r>
            <a:r>
              <a:rPr dirty="0"/>
              <a:t>hope</a:t>
            </a:r>
            <a:r>
              <a:rPr lang="en-US" dirty="0"/>
              <a:t> </a:t>
            </a:r>
            <a:r>
              <a:rPr dirty="0"/>
              <a:t>that</a:t>
            </a:r>
            <a:r>
              <a:rPr lang="en-US" dirty="0"/>
              <a:t> </a:t>
            </a:r>
            <a:r>
              <a:rPr dirty="0"/>
              <a:t>people</a:t>
            </a:r>
            <a:r>
              <a:rPr lang="en-US" dirty="0"/>
              <a:t> </a:t>
            </a:r>
            <a:r>
              <a:rPr dirty="0"/>
              <a:t>will</a:t>
            </a:r>
            <a:r>
              <a:rPr lang="en-US" dirty="0"/>
              <a:t> </a:t>
            </a:r>
            <a:r>
              <a:rPr dirty="0"/>
              <a:t>describe</a:t>
            </a:r>
            <a:r>
              <a:rPr lang="en-US" dirty="0"/>
              <a:t> </a:t>
            </a:r>
            <a:r>
              <a:rPr dirty="0"/>
              <a:t>your</a:t>
            </a:r>
            <a:r>
              <a:rPr lang="en-US" dirty="0"/>
              <a:t> </a:t>
            </a:r>
            <a:r>
              <a:rPr dirty="0"/>
              <a:t>designs</a:t>
            </a:r>
            <a:r>
              <a:rPr lang="en-US" dirty="0"/>
              <a:t> </a:t>
            </a:r>
            <a:r>
              <a:rPr dirty="0"/>
              <a:t>as</a:t>
            </a:r>
            <a:r>
              <a:rPr lang="en-US" dirty="0"/>
              <a:t> </a:t>
            </a:r>
            <a:r>
              <a:rPr dirty="0"/>
              <a:t>“elegant”,</a:t>
            </a:r>
            <a:r>
              <a:rPr lang="en-US" dirty="0"/>
              <a:t> </a:t>
            </a:r>
            <a:r>
              <a:rPr dirty="0"/>
              <a:t>“easy</a:t>
            </a:r>
            <a:r>
              <a:rPr lang="en-US" dirty="0"/>
              <a:t> </a:t>
            </a:r>
            <a:r>
              <a:rPr dirty="0"/>
              <a:t>to</a:t>
            </a:r>
            <a:r>
              <a:rPr lang="en-US" dirty="0"/>
              <a:t> </a:t>
            </a:r>
            <a:r>
              <a:rPr dirty="0"/>
              <a:t>implement,</a:t>
            </a:r>
            <a:r>
              <a:rPr lang="en-US" dirty="0"/>
              <a:t> </a:t>
            </a:r>
            <a:r>
              <a:rPr dirty="0"/>
              <a:t>test,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/>
              <a:t>maintain.”</a:t>
            </a:r>
            <a:r>
              <a:rPr lang="en-US" dirty="0"/>
              <a:t>  </a:t>
            </a:r>
            <a:endParaRPr lang="en-US" dirty="0"/>
          </a:p>
          <a:p>
            <a:pPr indent="0" fontAlgn="auto">
              <a:spcBef>
                <a:spcPts val="1800"/>
              </a:spcBef>
            </a:pPr>
            <a:r>
              <a:rPr lang="en-US" i="1" u="sng" dirty="0">
                <a:solidFill>
                  <a:srgbClr val="C00000"/>
                </a:solidFill>
              </a:rPr>
              <a:t>“Beautiful is better than ugly, simple is better than complex”------Zen of Python</a:t>
            </a:r>
            <a:endParaRPr lang="en-US" i="1" u="sng" dirty="0">
              <a:solidFill>
                <a:srgbClr val="C00000"/>
              </a:solidFill>
            </a:endParaRPr>
          </a:p>
          <a:p>
            <a:pPr fontAlgn="auto">
              <a:spcBef>
                <a:spcPts val="1800"/>
              </a:spcBef>
              <a:buClrTx/>
              <a:buSzTx/>
              <a:buFontTx/>
            </a:pP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Software development as a craft</a:t>
            </a:r>
            <a:endParaRPr lang="zh-CN" alt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 indent="0" fontAlgn="auto">
              <a:spcBef>
                <a:spcPts val="1800"/>
              </a:spcBef>
            </a:pPr>
            <a:r>
              <a:rPr dirty="0"/>
              <a:t>So</a:t>
            </a:r>
            <a:r>
              <a:rPr lang="en-US" dirty="0"/>
              <a:t>ft</a:t>
            </a:r>
            <a:r>
              <a:rPr dirty="0"/>
              <a:t>ware</a:t>
            </a:r>
            <a:r>
              <a:rPr lang="en-US" dirty="0"/>
              <a:t> </a:t>
            </a:r>
            <a:r>
              <a:rPr dirty="0"/>
              <a:t>development</a:t>
            </a:r>
            <a:r>
              <a:rPr lang="en-US" dirty="0"/>
              <a:t> </a:t>
            </a:r>
            <a:r>
              <a:rPr dirty="0"/>
              <a:t>is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craft</a:t>
            </a:r>
            <a:r>
              <a:rPr dirty="0"/>
              <a:t>.</a:t>
            </a:r>
            <a:r>
              <a:rPr lang="en-US" dirty="0"/>
              <a:t> </a:t>
            </a:r>
            <a:r>
              <a:rPr dirty="0"/>
              <a:t>So</a:t>
            </a:r>
            <a:r>
              <a:rPr lang="en-US" dirty="0"/>
              <a:t>ft</a:t>
            </a:r>
            <a:r>
              <a:rPr dirty="0"/>
              <a:t>ware</a:t>
            </a:r>
            <a:r>
              <a:rPr lang="en-US" dirty="0"/>
              <a:t> </a:t>
            </a:r>
            <a:r>
              <a:rPr dirty="0"/>
              <a:t>developers</a:t>
            </a:r>
            <a:r>
              <a:rPr lang="en-US" dirty="0"/>
              <a:t> </a:t>
            </a:r>
            <a:r>
              <a:rPr dirty="0"/>
              <a:t>have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variety</a:t>
            </a:r>
            <a:r>
              <a:rPr lang="en-US" dirty="0"/>
              <a:t> </a:t>
            </a:r>
            <a:r>
              <a:rPr dirty="0"/>
              <a:t>of</a:t>
            </a:r>
            <a:r>
              <a:rPr lang="en-US" dirty="0"/>
              <a:t> </a:t>
            </a:r>
            <a:r>
              <a:rPr dirty="0"/>
              <a:t>tools</a:t>
            </a:r>
            <a:r>
              <a:rPr lang="en-US" dirty="0"/>
              <a:t> </a:t>
            </a:r>
            <a:r>
              <a:rPr dirty="0"/>
              <a:t>that</a:t>
            </a:r>
            <a:r>
              <a:rPr lang="en-US" dirty="0"/>
              <a:t> </a:t>
            </a:r>
            <a:r>
              <a:rPr dirty="0"/>
              <a:t>can</a:t>
            </a:r>
            <a:r>
              <a:rPr lang="en-US" dirty="0"/>
              <a:t> </a:t>
            </a:r>
            <a:r>
              <a:rPr dirty="0"/>
              <a:t>be</a:t>
            </a:r>
            <a:r>
              <a:rPr lang="en-US" dirty="0"/>
              <a:t> </a:t>
            </a:r>
            <a:r>
              <a:rPr dirty="0"/>
              <a:t>used</a:t>
            </a:r>
            <a:r>
              <a:rPr lang="en-US" dirty="0"/>
              <a:t> </a:t>
            </a:r>
            <a:r>
              <a:rPr dirty="0"/>
              <a:t>in</a:t>
            </a:r>
            <a:r>
              <a:rPr lang="en-US" dirty="0"/>
              <a:t> </a:t>
            </a:r>
            <a:r>
              <a:rPr dirty="0"/>
              <a:t>design,</a:t>
            </a:r>
            <a:r>
              <a:rPr lang="en-US" dirty="0"/>
              <a:t> </a:t>
            </a:r>
            <a:r>
              <a:rPr dirty="0"/>
              <a:t>but</a:t>
            </a:r>
            <a:r>
              <a:rPr lang="en-US" dirty="0"/>
              <a:t> </a:t>
            </a:r>
            <a:r>
              <a:rPr dirty="0"/>
              <a:t>you</a:t>
            </a:r>
            <a:r>
              <a:rPr lang="en-US" dirty="0"/>
              <a:t> </a:t>
            </a:r>
            <a:r>
              <a:rPr dirty="0"/>
              <a:t>have</a:t>
            </a:r>
            <a:r>
              <a:rPr lang="en-US" dirty="0"/>
              <a:t> </a:t>
            </a:r>
            <a:r>
              <a:rPr dirty="0"/>
              <a:t>to</a:t>
            </a:r>
            <a:r>
              <a:rPr lang="en-US" dirty="0"/>
              <a:t> </a:t>
            </a:r>
            <a:r>
              <a:rPr dirty="0"/>
              <a:t>select</a:t>
            </a:r>
            <a:r>
              <a:rPr lang="en-US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appropriate</a:t>
            </a:r>
            <a:r>
              <a:rPr lang="zh-CN" altLang="en-US" dirty="0">
                <a:solidFill>
                  <a:srgbClr val="017AB8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tool</a:t>
            </a:r>
            <a:r>
              <a:rPr lang="en-US" dirty="0"/>
              <a:t> </a:t>
            </a:r>
            <a:r>
              <a:rPr dirty="0"/>
              <a:t>for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given</a:t>
            </a:r>
            <a:r>
              <a:rPr lang="en-US" dirty="0"/>
              <a:t> </a:t>
            </a:r>
            <a:r>
              <a:rPr dirty="0"/>
              <a:t>implementa</a:t>
            </a:r>
            <a:r>
              <a:rPr lang="en-US" dirty="0"/>
              <a:t>ti</a:t>
            </a:r>
            <a:r>
              <a:rPr dirty="0"/>
              <a:t>on.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/>
              <a:t>Web</a:t>
            </a:r>
            <a:r>
              <a:rPr lang="en-US" altLang="zh-CN" sz="3200"/>
              <a:t> </a:t>
            </a:r>
            <a:r>
              <a:rPr lang="zh-CN" altLang="en-US" sz="3200"/>
              <a:t>Browser</a:t>
            </a:r>
            <a:r>
              <a:rPr lang="en-US" altLang="zh-CN" sz="3200"/>
              <a:t> </a:t>
            </a:r>
            <a:r>
              <a:rPr lang="zh-CN" altLang="en-US" sz="3200"/>
              <a:t>with</a:t>
            </a:r>
            <a:r>
              <a:rPr lang="en-US" altLang="zh-CN" sz="3200"/>
              <a:t> </a:t>
            </a:r>
            <a:r>
              <a:rPr lang="zh-CN" altLang="en-US" sz="3200"/>
              <a:t>JavaScript</a:t>
            </a:r>
            <a:endParaRPr lang="zh-CN" altLang="en-US" sz="32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145" y="1155065"/>
            <a:ext cx="7830185" cy="3681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1565" y="5019675"/>
            <a:ext cx="100304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The</a:t>
            </a:r>
            <a:r>
              <a:rPr lang="en-US" altLang="zh-CN" sz="2000"/>
              <a:t> </a:t>
            </a:r>
            <a:r>
              <a:rPr lang="zh-CN" altLang="en-US" sz="2000"/>
              <a:t>Presentation</a:t>
            </a:r>
            <a:r>
              <a:rPr lang="en-US" altLang="zh-CN" sz="2000"/>
              <a:t> </a:t>
            </a:r>
            <a:r>
              <a:rPr lang="zh-CN" altLang="en-US" sz="2000"/>
              <a:t>Tier</a:t>
            </a:r>
            <a:r>
              <a:rPr lang="en-US" altLang="zh-CN" sz="2000"/>
              <a:t> </a:t>
            </a:r>
            <a:r>
              <a:rPr lang="zh-CN" altLang="en-US" sz="2000"/>
              <a:t>has</a:t>
            </a:r>
            <a:r>
              <a:rPr lang="en-US" altLang="zh-CN" sz="2000"/>
              <a:t> </a:t>
            </a:r>
            <a:r>
              <a:rPr lang="zh-CN" altLang="en-US" sz="2000"/>
              <a:t>become</a:t>
            </a:r>
            <a:r>
              <a:rPr lang="en-US" altLang="zh-CN" sz="2000"/>
              <a:t> </a:t>
            </a:r>
            <a:r>
              <a:rPr lang="zh-CN" altLang="en-US" sz="2000"/>
              <a:t>more</a:t>
            </a:r>
            <a:r>
              <a:rPr lang="en-US" altLang="zh-CN" sz="2000"/>
              <a:t> </a:t>
            </a:r>
            <a:r>
              <a:rPr lang="zh-CN" altLang="en-US" sz="2000"/>
              <a:t>complex.</a:t>
            </a:r>
            <a:r>
              <a:rPr lang="en-US" altLang="zh-CN" sz="2000"/>
              <a:t> </a:t>
            </a:r>
            <a:r>
              <a:rPr lang="zh-CN" altLang="en-US" sz="2000"/>
              <a:t>Since</a:t>
            </a:r>
            <a:r>
              <a:rPr lang="en-US" altLang="zh-CN" sz="2000"/>
              <a:t> </a:t>
            </a:r>
            <a:r>
              <a:rPr lang="zh-CN" altLang="en-US" sz="2000"/>
              <a:t>it</a:t>
            </a:r>
            <a:r>
              <a:rPr lang="en-US" altLang="zh-CN" sz="2000"/>
              <a:t> </a:t>
            </a:r>
            <a:r>
              <a:rPr lang="zh-CN" altLang="en-US" sz="2000"/>
              <a:t>still</a:t>
            </a:r>
            <a:r>
              <a:rPr lang="en-US" altLang="zh-CN" sz="2000"/>
              <a:t> </a:t>
            </a:r>
            <a:r>
              <a:rPr lang="zh-CN" altLang="en-US" sz="2000"/>
              <a:t>supports</a:t>
            </a:r>
            <a:r>
              <a:rPr lang="en-US" altLang="zh-CN" sz="2000"/>
              <a:t> </a:t>
            </a:r>
            <a:r>
              <a:rPr lang="zh-CN" altLang="en-US" sz="2000"/>
              <a:t>the</a:t>
            </a:r>
            <a:r>
              <a:rPr lang="en-US" altLang="zh-CN" sz="2000"/>
              <a:t> </a:t>
            </a:r>
            <a:r>
              <a:rPr lang="zh-CN" altLang="en-US" sz="2000"/>
              <a:t>same</a:t>
            </a:r>
            <a:r>
              <a:rPr lang="en-US" altLang="zh-CN" sz="2000"/>
              <a:t> </a:t>
            </a:r>
            <a:r>
              <a:rPr lang="zh-CN" altLang="en-US" sz="2000"/>
              <a:t>interface</a:t>
            </a:r>
            <a:r>
              <a:rPr lang="en-US" altLang="zh-CN" sz="2000"/>
              <a:t> </a:t>
            </a:r>
            <a:r>
              <a:rPr lang="zh-CN" altLang="en-US" sz="2000"/>
              <a:t>it</a:t>
            </a:r>
            <a:r>
              <a:rPr lang="en-US" altLang="zh-CN" sz="2000"/>
              <a:t> </a:t>
            </a:r>
            <a:r>
              <a:rPr lang="zh-CN" altLang="en-US" sz="2000"/>
              <a:t>is</a:t>
            </a:r>
            <a:r>
              <a:rPr lang="en-US" altLang="zh-CN" sz="2000"/>
              <a:t> </a:t>
            </a:r>
            <a:r>
              <a:rPr lang="zh-CN" altLang="en-US" sz="2000"/>
              <a:t>still</a:t>
            </a:r>
            <a:r>
              <a:rPr lang="en-US" altLang="zh-CN" sz="2000"/>
              <a:t> </a:t>
            </a:r>
            <a:r>
              <a:rPr lang="zh-CN" altLang="en-US" sz="2000"/>
              <a:t>a</a:t>
            </a:r>
            <a:r>
              <a:rPr lang="en-US" altLang="zh-CN" sz="2000"/>
              <a:t> </a:t>
            </a:r>
            <a:r>
              <a:rPr lang="zh-CN" altLang="en-US" sz="2000"/>
              <a:t>replaceable</a:t>
            </a:r>
            <a:r>
              <a:rPr lang="en-US" altLang="zh-CN" sz="2000"/>
              <a:t> </a:t>
            </a:r>
            <a:r>
              <a:rPr lang="zh-CN" altLang="en-US" sz="2000"/>
              <a:t>binary</a:t>
            </a:r>
            <a:r>
              <a:rPr lang="en-US" altLang="zh-CN" sz="2000"/>
              <a:t> </a:t>
            </a:r>
            <a:r>
              <a:rPr lang="zh-CN" altLang="en-US" sz="2000"/>
              <a:t>component.</a:t>
            </a:r>
            <a:endParaRPr lang="zh-CN" altLang="en-US" sz="2000"/>
          </a:p>
        </p:txBody>
      </p:sp>
      <p:sp>
        <p:nvSpPr>
          <p:cNvPr id="4" name="Block Arc 3"/>
          <p:cNvSpPr/>
          <p:nvPr/>
        </p:nvSpPr>
        <p:spPr>
          <a:xfrm rot="16200000">
            <a:off x="8418368" y="2613859"/>
            <a:ext cx="478077" cy="447677"/>
          </a:xfrm>
          <a:prstGeom prst="blockArc">
            <a:avLst>
              <a:gd name="adj1" fmla="val 10800000"/>
              <a:gd name="adj2" fmla="val 93518"/>
              <a:gd name="adj3" fmla="val 4344"/>
            </a:avLst>
          </a:prstGeom>
          <a:solidFill>
            <a:schemeClr val="tx1"/>
          </a:solidFill>
          <a:ln>
            <a:solidFill>
              <a:srgbClr val="017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Architectural</a:t>
            </a:r>
            <a:r>
              <a:rPr lang="en-US" altLang="zh-CN"/>
              <a:t> </a:t>
            </a:r>
            <a:r>
              <a:rPr lang="zh-CN" altLang="en-US"/>
              <a:t>Style:</a:t>
            </a:r>
            <a:r>
              <a:rPr lang="en-US" altLang="zh-CN"/>
              <a:t> </a:t>
            </a:r>
            <a:r>
              <a:rPr lang="zh-CN" altLang="en-US"/>
              <a:t>Repository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90930" y="4122420"/>
            <a:ext cx="9846310" cy="1051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Advantages:</a:t>
            </a:r>
            <a:r>
              <a:rPr lang="en-US" altLang="zh-CN" dirty="0">
                <a:solidFill>
                  <a:srgbClr val="017AB8"/>
                </a:solidFill>
              </a:rPr>
              <a:t> </a:t>
            </a:r>
            <a:r>
              <a:rPr lang="zh-CN" altLang="en-US" dirty="0"/>
              <a:t>Flexible</a:t>
            </a:r>
            <a:r>
              <a:rPr lang="en-US" altLang="zh-CN" dirty="0"/>
              <a:t> </a:t>
            </a:r>
            <a:r>
              <a:rPr lang="zh-CN" altLang="en-US" dirty="0"/>
              <a:t>architecture</a:t>
            </a:r>
            <a:r>
              <a:rPr lang="en-US" altLang="zh-CN" dirty="0"/>
              <a:t> </a:t>
            </a:r>
            <a:r>
              <a:rPr lang="zh-CN" altLang="en-US" dirty="0"/>
              <a:t>for</a:t>
            </a:r>
            <a:r>
              <a:rPr lang="en-US" altLang="zh-CN" dirty="0"/>
              <a:t> </a:t>
            </a:r>
            <a:r>
              <a:rPr lang="zh-CN" altLang="en-US" dirty="0"/>
              <a:t>data-intensive</a:t>
            </a:r>
            <a:r>
              <a:rPr lang="en-US" altLang="zh-CN" dirty="0"/>
              <a:t> </a:t>
            </a:r>
            <a:r>
              <a:rPr lang="zh-CN" altLang="en-US" dirty="0"/>
              <a:t>systems.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Disadvantages: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Difficult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modify</a:t>
            </a:r>
            <a:r>
              <a:rPr lang="en-US" altLang="zh-CN" dirty="0"/>
              <a:t> </a:t>
            </a:r>
            <a:r>
              <a:rPr lang="zh-CN" altLang="en-US" dirty="0"/>
              <a:t>repository</a:t>
            </a:r>
            <a:r>
              <a:rPr lang="en-US" altLang="zh-CN" dirty="0"/>
              <a:t> </a:t>
            </a:r>
            <a:r>
              <a:rPr lang="zh-CN" altLang="en-US" dirty="0"/>
              <a:t>since</a:t>
            </a:r>
            <a:r>
              <a:rPr lang="en-US" altLang="zh-CN" dirty="0"/>
              <a:t> </a:t>
            </a:r>
            <a:r>
              <a:rPr lang="zh-CN" altLang="en-US" dirty="0"/>
              <a:t>all</a:t>
            </a:r>
            <a:r>
              <a:rPr lang="en-US" altLang="zh-CN" dirty="0"/>
              <a:t> </a:t>
            </a:r>
            <a:r>
              <a:rPr lang="zh-CN" altLang="en-US" dirty="0"/>
              <a:t>other</a:t>
            </a:r>
            <a:r>
              <a:rPr lang="en-US" altLang="zh-CN" dirty="0"/>
              <a:t> </a:t>
            </a:r>
            <a:r>
              <a:rPr lang="zh-CN" altLang="en-US" dirty="0"/>
              <a:t>components</a:t>
            </a:r>
            <a:r>
              <a:rPr lang="en-US" altLang="zh-CN" dirty="0"/>
              <a:t> </a:t>
            </a:r>
            <a:r>
              <a:rPr lang="zh-CN" altLang="en-US" dirty="0"/>
              <a:t>are</a:t>
            </a:r>
            <a:r>
              <a:rPr lang="en-US" altLang="zh-CN" dirty="0"/>
              <a:t> </a:t>
            </a:r>
            <a:r>
              <a:rPr lang="zh-CN" altLang="en-US" dirty="0"/>
              <a:t>coupled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it.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115" y="1402715"/>
            <a:ext cx="5209540" cy="23463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9398635" cy="790575"/>
          </a:xfrm>
        </p:spPr>
        <p:txBody>
          <a:bodyPr>
            <a:normAutofit fontScale="90000"/>
          </a:bodyPr>
          <a:lstStyle/>
          <a:p>
            <a:r>
              <a:t>Architectural</a:t>
            </a:r>
            <a:r>
              <a:rPr lang="en-US"/>
              <a:t> </a:t>
            </a:r>
            <a:r>
              <a:t>Style:</a:t>
            </a:r>
            <a:r>
              <a:rPr lang="en-US"/>
              <a:t> </a:t>
            </a:r>
            <a:r>
              <a:t>Repository</a:t>
            </a:r>
            <a:r>
              <a:rPr lang="en-US"/>
              <a:t> </a:t>
            </a:r>
            <a:r>
              <a:t>with</a:t>
            </a:r>
            <a:r>
              <a:rPr lang="en-US"/>
              <a:t> </a:t>
            </a:r>
            <a:r>
              <a:t>Storage</a:t>
            </a:r>
            <a:r>
              <a:rPr lang="en-US"/>
              <a:t> </a:t>
            </a:r>
            <a:r>
              <a:t>Access</a:t>
            </a:r>
            <a:r>
              <a:rPr lang="en-US"/>
              <a:t> </a:t>
            </a:r>
            <a:r>
              <a:t>Layer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3330" y="1502410"/>
            <a:ext cx="6990715" cy="3124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1565" y="5008245"/>
            <a:ext cx="98348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Advantages: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Data</a:t>
            </a:r>
            <a:r>
              <a:rPr lang="en-US" altLang="zh-CN" dirty="0"/>
              <a:t> </a:t>
            </a:r>
            <a:r>
              <a:rPr lang="zh-CN" altLang="en-US" dirty="0"/>
              <a:t>Store</a:t>
            </a:r>
            <a:r>
              <a:rPr lang="en-US" altLang="zh-CN" dirty="0"/>
              <a:t> </a:t>
            </a:r>
            <a:r>
              <a:rPr lang="zh-CN" altLang="en-US" dirty="0"/>
              <a:t>subsystem</a:t>
            </a:r>
            <a:r>
              <a:rPr lang="en-US" altLang="zh-CN" dirty="0"/>
              <a:t> </a:t>
            </a:r>
            <a:r>
              <a:rPr lang="zh-CN" altLang="en-US" dirty="0"/>
              <a:t>can</a:t>
            </a:r>
            <a:r>
              <a:rPr lang="en-US" altLang="zh-CN" dirty="0"/>
              <a:t> </a:t>
            </a:r>
            <a:r>
              <a:rPr lang="zh-CN" altLang="en-US" dirty="0"/>
              <a:t>be</a:t>
            </a:r>
            <a:r>
              <a:rPr lang="en-US" altLang="zh-CN" dirty="0"/>
              <a:t> </a:t>
            </a:r>
            <a:r>
              <a:rPr lang="zh-CN" altLang="en-US" dirty="0"/>
              <a:t>changed</a:t>
            </a:r>
            <a:r>
              <a:rPr lang="en-US" altLang="zh-CN" dirty="0"/>
              <a:t> </a:t>
            </a:r>
            <a:r>
              <a:rPr lang="zh-CN" altLang="en-US" dirty="0"/>
              <a:t>without</a:t>
            </a:r>
            <a:r>
              <a:rPr lang="en-US" altLang="zh-CN" dirty="0"/>
              <a:t> </a:t>
            </a:r>
            <a:r>
              <a:rPr lang="zh-CN" altLang="en-US" dirty="0"/>
              <a:t>modifying</a:t>
            </a:r>
            <a:r>
              <a:rPr lang="en-US" altLang="zh-CN" dirty="0"/>
              <a:t> </a:t>
            </a:r>
            <a:r>
              <a:rPr lang="zh-CN" altLang="en-US" dirty="0"/>
              <a:t>any</a:t>
            </a:r>
            <a:r>
              <a:rPr lang="en-US" altLang="zh-CN" dirty="0"/>
              <a:t> </a:t>
            </a:r>
            <a:r>
              <a:rPr lang="zh-CN" altLang="en-US" dirty="0"/>
              <a:t>component</a:t>
            </a:r>
            <a:r>
              <a:rPr lang="en-US" altLang="zh-CN" dirty="0"/>
              <a:t> </a:t>
            </a:r>
            <a:r>
              <a:rPr lang="zh-CN" altLang="en-US" dirty="0"/>
              <a:t>except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Storage</a:t>
            </a:r>
            <a:r>
              <a:rPr lang="en-US" altLang="zh-CN" dirty="0"/>
              <a:t> </a:t>
            </a:r>
            <a:r>
              <a:rPr lang="zh-CN" altLang="en-US" dirty="0"/>
              <a:t>Access.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Architectural</a:t>
            </a:r>
            <a:r>
              <a:rPr lang="en-US" altLang="zh-CN" sz="3200" dirty="0"/>
              <a:t> </a:t>
            </a:r>
            <a:r>
              <a:rPr lang="zh-CN" altLang="en-US" sz="3200" dirty="0"/>
              <a:t>Styles：</a:t>
            </a:r>
            <a:r>
              <a:rPr lang="en-US" altLang="zh-CN" sz="3200" dirty="0"/>
              <a:t>Batch Processing</a:t>
            </a:r>
            <a:endParaRPr lang="zh-CN" altLang="en-US" sz="3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1254" y="1901751"/>
            <a:ext cx="10997651" cy="496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515223"/>
                </a:solidFill>
              </a:rPr>
              <a:t>An </a:t>
            </a:r>
            <a:r>
              <a:rPr lang="zh-CN" altLang="en-US" sz="2000" b="1" dirty="0">
                <a:solidFill>
                  <a:srgbClr val="515223"/>
                </a:solidFill>
              </a:rPr>
              <a:t>alternative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to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the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repository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model	</a:t>
            </a:r>
            <a:r>
              <a:rPr lang="en-US" altLang="zh-CN" sz="2000" b="1" dirty="0">
                <a:solidFill>
                  <a:srgbClr val="515223"/>
                </a:solidFill>
              </a:rPr>
              <a:t>, w</a:t>
            </a:r>
            <a:r>
              <a:rPr lang="zh-CN" altLang="en-US" sz="2000" b="1" dirty="0">
                <a:solidFill>
                  <a:srgbClr val="515223"/>
                </a:solidFill>
              </a:rPr>
              <a:t>idely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used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in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data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processing</a:t>
            </a:r>
            <a:r>
              <a:rPr lang="en-US" altLang="zh-CN" sz="2000" b="1" dirty="0">
                <a:solidFill>
                  <a:srgbClr val="515223"/>
                </a:solidFill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</a:rPr>
              <a:t>systems</a:t>
            </a:r>
            <a:endParaRPr lang="zh-CN" altLang="en-US" sz="2000" b="1" dirty="0">
              <a:solidFill>
                <a:srgbClr val="515223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</a:t>
            </a:r>
            <a:r>
              <a:rPr lang="zh-CN" altLang="en-US" dirty="0"/>
              <a:t>Master</a:t>
            </a:r>
            <a:r>
              <a:rPr lang="en-US" altLang="zh-CN" dirty="0"/>
              <a:t> </a:t>
            </a:r>
            <a:r>
              <a:rPr lang="zh-CN" altLang="en-US" dirty="0"/>
              <a:t>File</a:t>
            </a:r>
            <a:r>
              <a:rPr lang="en-US" altLang="zh-CN" dirty="0"/>
              <a:t> </a:t>
            </a:r>
            <a:r>
              <a:rPr lang="zh-CN" altLang="en-US" dirty="0"/>
              <a:t>Update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995" y="1440180"/>
            <a:ext cx="8970645" cy="2251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835" y="3902075"/>
            <a:ext cx="10680065" cy="186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Aft>
                <a:spcPts val="1200"/>
              </a:spcAft>
            </a:pPr>
            <a:r>
              <a:rPr lang="en-US" altLang="zh-CN" b="1" dirty="0">
                <a:solidFill>
                  <a:srgbClr val="515223"/>
                </a:solidFill>
              </a:rPr>
              <a:t>Characteristics	</a:t>
            </a:r>
            <a:endParaRPr lang="en-US" altLang="zh-CN" b="1" dirty="0">
              <a:solidFill>
                <a:srgbClr val="515223"/>
              </a:solidFill>
            </a:endParaRPr>
          </a:p>
          <a:p>
            <a:pPr indent="0" fontAlgn="auto">
              <a:spcAft>
                <a:spcPts val="600"/>
              </a:spcAft>
            </a:pPr>
            <a:r>
              <a:rPr lang="zh-CN" altLang="en-US" dirty="0"/>
              <a:t>• Many</a:t>
            </a:r>
            <a:r>
              <a:rPr lang="en-US" altLang="zh-CN" dirty="0"/>
              <a:t> </a:t>
            </a:r>
            <a:r>
              <a:rPr lang="zh-CN" altLang="en-US" dirty="0"/>
              <a:t>complex</a:t>
            </a:r>
            <a:r>
              <a:rPr lang="en-US" altLang="zh-CN" dirty="0"/>
              <a:t> </a:t>
            </a:r>
            <a:r>
              <a:rPr lang="zh-CN" altLang="en-US" dirty="0"/>
              <a:t>types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transaction,</a:t>
            </a:r>
            <a:r>
              <a:rPr lang="en-US" altLang="zh-CN" dirty="0"/>
              <a:t> </a:t>
            </a:r>
            <a:r>
              <a:rPr lang="zh-CN" altLang="en-US" dirty="0"/>
              <a:t>including</a:t>
            </a:r>
            <a:r>
              <a:rPr lang="en-US" altLang="zh-CN" dirty="0"/>
              <a:t> </a:t>
            </a:r>
            <a:r>
              <a:rPr lang="zh-CN" altLang="en-US" dirty="0"/>
              <a:t>reversals</a:t>
            </a:r>
            <a:r>
              <a:rPr lang="en-US" altLang="zh-CN" dirty="0"/>
              <a:t> </a:t>
            </a:r>
            <a:r>
              <a:rPr lang="zh-CN" altLang="en-US" dirty="0"/>
              <a:t>(corrections).	</a:t>
            </a:r>
            <a:endParaRPr lang="zh-CN" altLang="en-US" dirty="0"/>
          </a:p>
          <a:p>
            <a:pPr indent="0" fontAlgn="auto">
              <a:spcAft>
                <a:spcPts val="600"/>
              </a:spcAft>
            </a:pPr>
            <a:r>
              <a:rPr lang="zh-CN" altLang="en-US" dirty="0"/>
              <a:t>• Correctness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master</a:t>
            </a:r>
            <a:r>
              <a:rPr lang="en-US" altLang="zh-CN" dirty="0"/>
              <a:t> </a:t>
            </a:r>
            <a:r>
              <a:rPr lang="zh-CN" altLang="en-US" dirty="0"/>
              <a:t>file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vital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success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organization.	</a:t>
            </a:r>
            <a:endParaRPr lang="zh-CN" altLang="en-US" dirty="0"/>
          </a:p>
          <a:p>
            <a:pPr indent="0" fontAlgn="auto">
              <a:spcAft>
                <a:spcPts val="600"/>
              </a:spcAft>
            </a:pPr>
            <a:r>
              <a:rPr lang="zh-CN" altLang="en-US" dirty="0"/>
              <a:t>• Batch</a:t>
            </a:r>
            <a:r>
              <a:rPr lang="en-US" altLang="zh-CN" dirty="0"/>
              <a:t> </a:t>
            </a:r>
            <a:r>
              <a:rPr lang="zh-CN" altLang="en-US" dirty="0"/>
              <a:t>updating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master</a:t>
            </a:r>
            <a:r>
              <a:rPr lang="en-US" altLang="zh-CN" dirty="0"/>
              <a:t> </a:t>
            </a:r>
            <a:r>
              <a:rPr lang="zh-CN" altLang="en-US" dirty="0"/>
              <a:t>file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acceptable	(e.g.,</a:t>
            </a:r>
            <a:r>
              <a:rPr lang="en-US" altLang="zh-CN" dirty="0"/>
              <a:t> </a:t>
            </a:r>
            <a:r>
              <a:rPr lang="zh-CN" altLang="en-US" dirty="0"/>
              <a:t>overnight).	</a:t>
            </a:r>
            <a:endParaRPr lang="zh-CN" altLang="en-US" dirty="0"/>
          </a:p>
          <a:p>
            <a:pPr indent="0" fontAlgn="auto">
              <a:spcAft>
                <a:spcPts val="600"/>
              </a:spcAft>
            </a:pPr>
            <a:r>
              <a:rPr lang="zh-CN" altLang="en-US" dirty="0"/>
              <a:t>• Must</a:t>
            </a:r>
            <a:r>
              <a:rPr lang="en-US" altLang="zh-CN" dirty="0"/>
              <a:t> </a:t>
            </a:r>
            <a:r>
              <a:rPr lang="zh-CN" altLang="en-US" dirty="0"/>
              <a:t>be</a:t>
            </a:r>
            <a:r>
              <a:rPr lang="en-US" altLang="zh-CN" dirty="0"/>
              <a:t> </a:t>
            </a:r>
            <a:r>
              <a:rPr lang="zh-CN" altLang="en-US" dirty="0"/>
              <a:t>able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answer</a:t>
            </a:r>
            <a:r>
              <a:rPr lang="en-US" altLang="zh-CN" dirty="0"/>
              <a:t> </a:t>
            </a:r>
            <a:r>
              <a:rPr lang="zh-CN" altLang="en-US" dirty="0"/>
              <a:t>customer</a:t>
            </a:r>
            <a:r>
              <a:rPr lang="en-US" altLang="zh-CN" dirty="0"/>
              <a:t> </a:t>
            </a:r>
            <a:r>
              <a:rPr lang="zh-CN" altLang="en-US" dirty="0"/>
              <a:t>queries,</a:t>
            </a:r>
            <a:r>
              <a:rPr lang="en-US" altLang="zh-CN" dirty="0"/>
              <a:t> </a:t>
            </a:r>
            <a:r>
              <a:rPr lang="zh-CN" altLang="en-US" dirty="0"/>
              <a:t>without</a:t>
            </a:r>
            <a:r>
              <a:rPr lang="en-US" altLang="zh-CN" dirty="0"/>
              <a:t> </a:t>
            </a:r>
            <a:r>
              <a:rPr lang="zh-CN" altLang="en-US" dirty="0"/>
              <a:t>waiting</a:t>
            </a:r>
            <a:r>
              <a:rPr lang="en-US" altLang="zh-CN" dirty="0"/>
              <a:t> </a:t>
            </a:r>
            <a:r>
              <a:rPr lang="zh-CN" altLang="en-US" dirty="0"/>
              <a:t>for</a:t>
            </a:r>
            <a:r>
              <a:rPr lang="en-US" altLang="zh-CN" dirty="0"/>
              <a:t> </a:t>
            </a:r>
            <a:r>
              <a:rPr lang="zh-CN" altLang="en-US" dirty="0"/>
              <a:t>full</a:t>
            </a:r>
            <a:r>
              <a:rPr lang="en-US" altLang="zh-CN" dirty="0"/>
              <a:t> </a:t>
            </a:r>
            <a:r>
              <a:rPr lang="zh-CN" altLang="en-US" dirty="0"/>
              <a:t>update.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Master</a:t>
            </a:r>
            <a:r>
              <a:rPr lang="en-US"/>
              <a:t> </a:t>
            </a:r>
            <a:r>
              <a:t>File</a:t>
            </a:r>
            <a:r>
              <a:rPr lang="en-US"/>
              <a:t> </a:t>
            </a:r>
            <a:r>
              <a:t>Update:</a:t>
            </a:r>
            <a:r>
              <a:rPr lang="en-US"/>
              <a:t> </a:t>
            </a:r>
            <a:r>
              <a:t>Transactions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91565" y="1305560"/>
            <a:ext cx="988377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solidFill>
                  <a:srgbClr val="515223"/>
                </a:solidFill>
              </a:rPr>
              <a:t>Example: Electricity Utility Billing</a:t>
            </a:r>
            <a:endParaRPr lang="en-US" altLang="zh-CN" b="1" dirty="0">
              <a:solidFill>
                <a:srgbClr val="515223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Requirements</a:t>
            </a:r>
            <a:r>
              <a:rPr lang="en-US" altLang="zh-CN" dirty="0"/>
              <a:t> </a:t>
            </a:r>
            <a:r>
              <a:rPr lang="zh-CN" altLang="en-US" dirty="0"/>
              <a:t>analysis</a:t>
            </a:r>
            <a:r>
              <a:rPr lang="en-US" altLang="zh-CN" dirty="0"/>
              <a:t> </a:t>
            </a:r>
            <a:r>
              <a:rPr lang="zh-CN" altLang="en-US" dirty="0"/>
              <a:t>iden</a:t>
            </a:r>
            <a:r>
              <a:rPr lang="en-US" altLang="zh-CN" dirty="0" err="1"/>
              <a:t>ti</a:t>
            </a:r>
            <a:r>
              <a:rPr lang="zh-CN" altLang="en-US" dirty="0"/>
              <a:t>fies</a:t>
            </a:r>
            <a:r>
              <a:rPr lang="en-US" altLang="zh-CN" dirty="0"/>
              <a:t> </a:t>
            </a:r>
            <a:r>
              <a:rPr lang="zh-CN" altLang="en-US" dirty="0"/>
              <a:t>many</a:t>
            </a:r>
            <a:r>
              <a:rPr lang="en-US" altLang="zh-CN" dirty="0"/>
              <a:t> </a:t>
            </a:r>
            <a:r>
              <a:rPr lang="zh-CN" altLang="en-US" dirty="0"/>
              <a:t>transac</a:t>
            </a:r>
            <a:r>
              <a:rPr lang="en-US" altLang="zh-CN" dirty="0" err="1"/>
              <a:t>ati</a:t>
            </a:r>
            <a:r>
              <a:rPr lang="zh-CN" altLang="en-US" dirty="0"/>
              <a:t>on</a:t>
            </a:r>
            <a:r>
              <a:rPr lang="en-US" altLang="zh-CN" dirty="0"/>
              <a:t> </a:t>
            </a:r>
            <a:r>
              <a:rPr lang="zh-CN" altLang="en-US" dirty="0"/>
              <a:t>types: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•</a:t>
            </a:r>
            <a:r>
              <a:rPr lang="en-US" altLang="zh-CN" dirty="0"/>
              <a:t> </a:t>
            </a:r>
            <a:r>
              <a:rPr lang="zh-CN" altLang="en-US" dirty="0"/>
              <a:t>Create</a:t>
            </a:r>
            <a:r>
              <a:rPr lang="en-US" altLang="zh-CN" dirty="0"/>
              <a:t> </a:t>
            </a:r>
            <a:r>
              <a:rPr lang="zh-CN" altLang="en-US" dirty="0"/>
              <a:t>account</a:t>
            </a:r>
            <a:r>
              <a:rPr lang="en-US" altLang="zh-CN" dirty="0"/>
              <a:t> </a:t>
            </a:r>
            <a:r>
              <a:rPr lang="zh-CN" altLang="en-US" dirty="0"/>
              <a:t>/</a:t>
            </a:r>
            <a:r>
              <a:rPr lang="en-US" altLang="zh-CN" dirty="0"/>
              <a:t> </a:t>
            </a:r>
            <a:r>
              <a:rPr lang="zh-CN" altLang="en-US" dirty="0"/>
              <a:t>close</a:t>
            </a:r>
            <a:r>
              <a:rPr lang="en-US" altLang="zh-CN" dirty="0"/>
              <a:t> </a:t>
            </a:r>
            <a:r>
              <a:rPr lang="zh-CN" altLang="en-US" dirty="0"/>
              <a:t>account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•</a:t>
            </a:r>
            <a:r>
              <a:rPr lang="en-US" altLang="zh-CN" dirty="0"/>
              <a:t> </a:t>
            </a:r>
            <a:r>
              <a:rPr lang="zh-CN" altLang="en-US" dirty="0"/>
              <a:t>Meter</a:t>
            </a:r>
            <a:r>
              <a:rPr lang="en-US" altLang="zh-CN" dirty="0"/>
              <a:t> </a:t>
            </a:r>
            <a:r>
              <a:rPr lang="zh-CN" altLang="en-US" dirty="0"/>
              <a:t>reading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•</a:t>
            </a:r>
            <a:r>
              <a:rPr lang="en-US" altLang="zh-CN" dirty="0"/>
              <a:t> </a:t>
            </a:r>
            <a:r>
              <a:rPr lang="zh-CN" altLang="en-US" dirty="0"/>
              <a:t>Payment</a:t>
            </a:r>
            <a:r>
              <a:rPr lang="en-US" altLang="zh-CN" dirty="0"/>
              <a:t> </a:t>
            </a:r>
            <a:r>
              <a:rPr lang="zh-CN" altLang="en-US" dirty="0"/>
              <a:t>received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•</a:t>
            </a:r>
            <a:r>
              <a:rPr lang="en-US" altLang="zh-CN" dirty="0"/>
              <a:t> </a:t>
            </a:r>
            <a:r>
              <a:rPr lang="zh-CN" altLang="en-US" dirty="0"/>
              <a:t>Other</a:t>
            </a:r>
            <a:r>
              <a:rPr lang="en-US" altLang="zh-CN" dirty="0"/>
              <a:t> </a:t>
            </a:r>
            <a:r>
              <a:rPr lang="zh-CN" altLang="en-US" dirty="0"/>
              <a:t>credits</a:t>
            </a:r>
            <a:r>
              <a:rPr lang="en-US" altLang="zh-CN" dirty="0"/>
              <a:t> </a:t>
            </a:r>
            <a:r>
              <a:rPr lang="zh-CN" altLang="en-US" dirty="0"/>
              <a:t>/</a:t>
            </a:r>
            <a:r>
              <a:rPr lang="en-US" altLang="zh-CN" dirty="0"/>
              <a:t> </a:t>
            </a:r>
            <a:r>
              <a:rPr lang="zh-CN" altLang="en-US" dirty="0"/>
              <a:t>debits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•</a:t>
            </a:r>
            <a:r>
              <a:rPr lang="en-US" altLang="zh-CN" dirty="0"/>
              <a:t> </a:t>
            </a:r>
            <a:r>
              <a:rPr lang="zh-CN" altLang="en-US" dirty="0"/>
              <a:t>Check</a:t>
            </a:r>
            <a:r>
              <a:rPr lang="en-US" altLang="zh-CN" dirty="0"/>
              <a:t> </a:t>
            </a:r>
            <a:r>
              <a:rPr lang="zh-CN" altLang="en-US" dirty="0"/>
              <a:t>cleared</a:t>
            </a:r>
            <a:r>
              <a:rPr lang="en-US" altLang="zh-CN" dirty="0"/>
              <a:t> </a:t>
            </a:r>
            <a:r>
              <a:rPr lang="zh-CN" altLang="en-US" dirty="0"/>
              <a:t>/</a:t>
            </a:r>
            <a:r>
              <a:rPr lang="en-US" altLang="zh-CN" dirty="0"/>
              <a:t> </a:t>
            </a:r>
            <a:r>
              <a:rPr lang="zh-CN" altLang="en-US" dirty="0"/>
              <a:t>check</a:t>
            </a:r>
            <a:r>
              <a:rPr lang="en-US" altLang="zh-CN" dirty="0"/>
              <a:t> </a:t>
            </a:r>
            <a:r>
              <a:rPr lang="zh-CN" altLang="en-US" dirty="0"/>
              <a:t>bounced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•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Account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query</a:t>
            </a:r>
            <a:endParaRPr lang="zh-CN" altLang="en-US" dirty="0">
              <a:solidFill>
                <a:srgbClr val="C00000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•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Correc</a:t>
            </a:r>
            <a:r>
              <a:rPr lang="en-US" altLang="zh-CN" dirty="0" err="1">
                <a:solidFill>
                  <a:srgbClr val="C00000"/>
                </a:solidFill>
              </a:rPr>
              <a:t>ti</a:t>
            </a:r>
            <a:r>
              <a:rPr lang="zh-CN" altLang="en-US" dirty="0">
                <a:solidFill>
                  <a:srgbClr val="C00000"/>
                </a:solidFill>
              </a:rPr>
              <a:t>on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of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error</a:t>
            </a:r>
            <a:endParaRPr lang="zh-CN" altLang="en-US" dirty="0">
              <a:solidFill>
                <a:srgbClr val="C00000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•</a:t>
            </a:r>
            <a:r>
              <a:rPr lang="en-US" altLang="zh-CN" dirty="0"/>
              <a:t> </a:t>
            </a:r>
            <a:r>
              <a:rPr lang="zh-CN" altLang="en-US" dirty="0"/>
              <a:t>etc.,</a:t>
            </a:r>
            <a:r>
              <a:rPr lang="en-US" altLang="zh-CN" dirty="0"/>
              <a:t> </a:t>
            </a:r>
            <a:r>
              <a:rPr lang="zh-CN" altLang="en-US" dirty="0"/>
              <a:t>etc.,</a:t>
            </a:r>
            <a:r>
              <a:rPr lang="en-US" altLang="zh-CN" dirty="0"/>
              <a:t> </a:t>
            </a:r>
            <a:r>
              <a:rPr lang="zh-CN" altLang="en-US" dirty="0"/>
              <a:t>etc.,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10189210" cy="790575"/>
          </a:xfrm>
        </p:spPr>
        <p:txBody>
          <a:bodyPr>
            <a:normAutofit fontScale="90000"/>
          </a:bodyPr>
          <a:lstStyle/>
          <a:p>
            <a:r>
              <a:rPr lang="zh-CN" altLang="en-US" sz="3110"/>
              <a:t>Master</a:t>
            </a:r>
            <a:r>
              <a:rPr lang="en-US" altLang="zh-CN" sz="3110"/>
              <a:t> </a:t>
            </a:r>
            <a:r>
              <a:rPr lang="zh-CN" altLang="en-US" sz="3110"/>
              <a:t>File</a:t>
            </a:r>
            <a:r>
              <a:rPr lang="en-US" altLang="zh-CN" sz="3110"/>
              <a:t> </a:t>
            </a:r>
            <a:r>
              <a:rPr lang="zh-CN" altLang="en-US" sz="3110"/>
              <a:t>with</a:t>
            </a:r>
            <a:r>
              <a:rPr lang="en-US" altLang="zh-CN" sz="3110"/>
              <a:t> </a:t>
            </a:r>
            <a:r>
              <a:rPr lang="zh-CN" altLang="en-US" sz="3110"/>
              <a:t>Batch</a:t>
            </a:r>
            <a:r>
              <a:rPr lang="en-US" altLang="zh-CN" sz="3110"/>
              <a:t> </a:t>
            </a:r>
            <a:r>
              <a:rPr lang="zh-CN" altLang="en-US" sz="3110"/>
              <a:t>Processing:</a:t>
            </a:r>
            <a:r>
              <a:rPr lang="en-US" altLang="zh-CN" sz="3110"/>
              <a:t> </a:t>
            </a:r>
            <a:br>
              <a:rPr lang="en-US" altLang="zh-CN" sz="3110"/>
            </a:br>
            <a:r>
              <a:rPr lang="zh-CN" altLang="en-US" sz="3110"/>
              <a:t>Dataflow</a:t>
            </a:r>
            <a:r>
              <a:rPr lang="en-US" altLang="zh-CN" sz="3110"/>
              <a:t> </a:t>
            </a:r>
            <a:r>
              <a:rPr lang="zh-CN" altLang="en-US" sz="3110"/>
              <a:t>Model</a:t>
            </a:r>
            <a:endParaRPr lang="zh-CN" altLang="en-US" sz="311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2425" y="1333500"/>
            <a:ext cx="9128125" cy="2844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1565" y="4396105"/>
            <a:ext cx="1036891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/>
              <a:t>• </a:t>
            </a:r>
            <a:r>
              <a:rPr lang="zh-CN" altLang="en-US">
                <a:solidFill>
                  <a:srgbClr val="C00000"/>
                </a:solidFill>
              </a:rPr>
              <a:t>Input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and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validation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process</a:t>
            </a:r>
            <a:r>
              <a:rPr lang="en-US" altLang="zh-CN"/>
              <a:t> </a:t>
            </a:r>
            <a:r>
              <a:rPr lang="zh-CN" altLang="en-US"/>
              <a:t>runs</a:t>
            </a:r>
            <a:r>
              <a:rPr lang="en-US" altLang="zh-CN"/>
              <a:t> </a:t>
            </a:r>
            <a:r>
              <a:rPr lang="zh-CN" altLang="en-US"/>
              <a:t>throughout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day.</a:t>
            </a:r>
            <a:r>
              <a:rPr lang="en-US" altLang="zh-CN"/>
              <a:t> </a:t>
            </a:r>
            <a:r>
              <a:rPr lang="zh-CN" altLang="en-US"/>
              <a:t>It</a:t>
            </a:r>
            <a:r>
              <a:rPr lang="en-US" altLang="zh-CN"/>
              <a:t> </a:t>
            </a:r>
            <a:r>
              <a:rPr lang="zh-CN" altLang="en-US"/>
              <a:t>processes</a:t>
            </a:r>
            <a:r>
              <a:rPr lang="en-US" altLang="zh-CN"/>
              <a:t> </a:t>
            </a:r>
            <a:r>
              <a:rPr lang="zh-CN" altLang="en-US"/>
              <a:t>transactions</a:t>
            </a:r>
            <a:r>
              <a:rPr lang="en-US" altLang="zh-CN"/>
              <a:t> </a:t>
            </a:r>
            <a:r>
              <a:rPr lang="zh-CN" altLang="en-US"/>
              <a:t>when</a:t>
            </a:r>
            <a:r>
              <a:rPr lang="en-US" altLang="zh-CN"/>
              <a:t> </a:t>
            </a:r>
            <a:r>
              <a:rPr lang="zh-CN" altLang="en-US"/>
              <a:t>they</a:t>
            </a:r>
            <a:r>
              <a:rPr lang="en-US" altLang="zh-CN"/>
              <a:t> </a:t>
            </a:r>
            <a:r>
              <a:rPr lang="zh-CN" altLang="en-US"/>
              <a:t>arrive.	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•</a:t>
            </a:r>
            <a:r>
              <a:rPr lang="zh-CN" altLang="en-US">
                <a:solidFill>
                  <a:srgbClr val="C00000"/>
                </a:solidFill>
              </a:rPr>
              <a:t> Master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file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update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program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/>
              <a:t>runs</a:t>
            </a:r>
            <a:r>
              <a:rPr lang="en-US" altLang="zh-CN"/>
              <a:t> </a:t>
            </a:r>
            <a:r>
              <a:rPr lang="zh-CN" altLang="en-US"/>
              <a:t>once</a:t>
            </a:r>
            <a:r>
              <a:rPr lang="en-US" altLang="zh-CN"/>
              <a:t> </a:t>
            </a:r>
            <a:r>
              <a:rPr lang="zh-CN" altLang="en-US"/>
              <a:t>per</a:t>
            </a:r>
            <a:r>
              <a:rPr lang="en-US" altLang="zh-CN"/>
              <a:t> </a:t>
            </a:r>
            <a:r>
              <a:rPr lang="zh-CN" altLang="en-US"/>
              <a:t>day</a:t>
            </a:r>
            <a:r>
              <a:rPr lang="en-US" altLang="zh-CN"/>
              <a:t> </a:t>
            </a:r>
            <a:r>
              <a:rPr lang="zh-CN" altLang="en-US"/>
              <a:t>(usually</a:t>
            </a:r>
            <a:r>
              <a:rPr lang="en-US" altLang="zh-CN"/>
              <a:t> </a:t>
            </a:r>
            <a:r>
              <a:rPr lang="zh-CN" altLang="en-US"/>
              <a:t>at</a:t>
            </a:r>
            <a:r>
              <a:rPr lang="en-US" altLang="zh-CN"/>
              <a:t> </a:t>
            </a:r>
            <a:r>
              <a:rPr lang="zh-CN" altLang="en-US"/>
              <a:t>night).	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•</a:t>
            </a:r>
            <a:r>
              <a:rPr lang="zh-CN" altLang="en-US">
                <a:solidFill>
                  <a:srgbClr val="C00000"/>
                </a:solidFill>
              </a:rPr>
              <a:t> Output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process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/>
              <a:t>is</a:t>
            </a:r>
            <a:r>
              <a:rPr lang="en-US" altLang="zh-CN"/>
              <a:t> </a:t>
            </a:r>
            <a:r>
              <a:rPr lang="zh-CN" altLang="en-US"/>
              <a:t>run</a:t>
            </a:r>
            <a:r>
              <a:rPr lang="en-US" altLang="zh-CN"/>
              <a:t> </a:t>
            </a:r>
            <a:r>
              <a:rPr lang="zh-CN" altLang="en-US"/>
              <a:t>after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master</a:t>
            </a:r>
            <a:r>
              <a:rPr lang="en-US" altLang="zh-CN"/>
              <a:t> </a:t>
            </a:r>
            <a:r>
              <a:rPr lang="zh-CN" altLang="en-US"/>
              <a:t>file</a:t>
            </a:r>
            <a:r>
              <a:rPr lang="en-US" altLang="zh-CN"/>
              <a:t> </a:t>
            </a:r>
            <a:r>
              <a:rPr lang="zh-CN" altLang="en-US"/>
              <a:t>update</a:t>
            </a:r>
            <a:r>
              <a:rPr lang="en-US" altLang="zh-CN"/>
              <a:t> </a:t>
            </a:r>
            <a:r>
              <a:rPr lang="zh-CN" altLang="en-US"/>
              <a:t>finishes.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Batch</a:t>
            </a:r>
            <a:r>
              <a:rPr lang="en-US" altLang="zh-CN"/>
              <a:t> </a:t>
            </a:r>
            <a:r>
              <a:rPr lang="zh-CN" altLang="en-US"/>
              <a:t>Processing:</a:t>
            </a:r>
            <a:r>
              <a:rPr lang="en-US" altLang="zh-CN"/>
              <a:t> </a:t>
            </a:r>
            <a:r>
              <a:rPr lang="zh-CN" altLang="en-US"/>
              <a:t>Input</a:t>
            </a:r>
            <a:r>
              <a:rPr lang="en-US" altLang="zh-CN"/>
              <a:t> </a:t>
            </a:r>
            <a:r>
              <a:rPr lang="zh-CN" altLang="en-US"/>
              <a:t>and</a:t>
            </a:r>
            <a:r>
              <a:rPr lang="en-US" altLang="zh-CN"/>
              <a:t> </a:t>
            </a:r>
            <a:r>
              <a:rPr lang="zh-CN" altLang="en-US"/>
              <a:t>Validation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5675" y="1141730"/>
            <a:ext cx="7444105" cy="3382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1565" y="4872355"/>
            <a:ext cx="99631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Because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input</a:t>
            </a:r>
            <a:r>
              <a:rPr lang="en-US" altLang="zh-CN"/>
              <a:t> </a:t>
            </a:r>
            <a:r>
              <a:rPr lang="zh-CN" altLang="en-US"/>
              <a:t>and</a:t>
            </a:r>
            <a:r>
              <a:rPr lang="en-US" altLang="zh-CN"/>
              <a:t> </a:t>
            </a:r>
            <a:r>
              <a:rPr lang="zh-CN" altLang="en-US"/>
              <a:t>validation</a:t>
            </a:r>
            <a:r>
              <a:rPr lang="en-US" altLang="zh-CN"/>
              <a:t> </a:t>
            </a:r>
            <a:r>
              <a:rPr lang="zh-CN" altLang="en-US"/>
              <a:t>process</a:t>
            </a:r>
            <a:r>
              <a:rPr lang="en-US" altLang="zh-CN"/>
              <a:t> </a:t>
            </a:r>
            <a:r>
              <a:rPr lang="zh-CN" altLang="en-US"/>
              <a:t>is</a:t>
            </a:r>
            <a:r>
              <a:rPr lang="en-US" altLang="zh-CN"/>
              <a:t> </a:t>
            </a:r>
            <a:r>
              <a:rPr lang="zh-CN" altLang="en-US"/>
              <a:t>able</a:t>
            </a:r>
            <a:r>
              <a:rPr lang="en-US" altLang="zh-CN"/>
              <a:t> </a:t>
            </a:r>
            <a:r>
              <a:rPr lang="zh-CN" altLang="en-US"/>
              <a:t>to</a:t>
            </a:r>
            <a:r>
              <a:rPr lang="en-US" altLang="zh-CN"/>
              <a:t> </a:t>
            </a:r>
            <a:r>
              <a:rPr lang="zh-CN" altLang="en-US"/>
              <a:t>read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master</a:t>
            </a:r>
            <a:r>
              <a:rPr lang="en-US" altLang="zh-CN"/>
              <a:t> </a:t>
            </a:r>
            <a:r>
              <a:rPr lang="zh-CN" altLang="en-US"/>
              <a:t>file,</a:t>
            </a:r>
            <a:r>
              <a:rPr lang="en-US" altLang="zh-CN"/>
              <a:t> </a:t>
            </a:r>
            <a:r>
              <a:rPr lang="zh-CN" altLang="en-US"/>
              <a:t>it</a:t>
            </a:r>
            <a:r>
              <a:rPr lang="en-US" altLang="zh-CN"/>
              <a:t> </a:t>
            </a:r>
            <a:r>
              <a:rPr lang="zh-CN" altLang="en-US"/>
              <a:t>can</a:t>
            </a:r>
            <a:r>
              <a:rPr lang="en-US" altLang="zh-CN"/>
              <a:t> </a:t>
            </a:r>
            <a:r>
              <a:rPr lang="zh-CN" altLang="en-US"/>
              <a:t>check</a:t>
            </a:r>
            <a:r>
              <a:rPr lang="en-US" altLang="zh-CN"/>
              <a:t> </a:t>
            </a:r>
            <a:r>
              <a:rPr lang="zh-CN" altLang="en-US"/>
              <a:t>that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transaction</a:t>
            </a:r>
            <a:r>
              <a:rPr lang="en-US" altLang="zh-CN"/>
              <a:t> </a:t>
            </a:r>
            <a:r>
              <a:rPr lang="zh-CN" altLang="en-US"/>
              <a:t>is</a:t>
            </a:r>
            <a:r>
              <a:rPr lang="en-US" altLang="zh-CN"/>
              <a:t> </a:t>
            </a:r>
            <a:r>
              <a:rPr lang="zh-CN" altLang="en-US"/>
              <a:t>compatible</a:t>
            </a:r>
            <a:r>
              <a:rPr lang="en-US" altLang="zh-CN"/>
              <a:t> </a:t>
            </a:r>
            <a:r>
              <a:rPr lang="zh-CN" altLang="en-US"/>
              <a:t>with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master</a:t>
            </a:r>
            <a:r>
              <a:rPr lang="en-US" altLang="zh-CN"/>
              <a:t> </a:t>
            </a:r>
            <a:r>
              <a:rPr lang="zh-CN" altLang="en-US"/>
              <a:t>file,	e.g.,</a:t>
            </a:r>
            <a:r>
              <a:rPr lang="en-US" altLang="zh-CN"/>
              <a:t> </a:t>
            </a:r>
            <a:r>
              <a:rPr lang="zh-CN" altLang="en-US"/>
              <a:t>file</a:t>
            </a:r>
            <a:r>
              <a:rPr lang="en-US" altLang="zh-CN"/>
              <a:t> </a:t>
            </a:r>
            <a:r>
              <a:rPr lang="zh-CN" altLang="en-US"/>
              <a:t>has</a:t>
            </a:r>
            <a:r>
              <a:rPr lang="en-US" altLang="zh-CN"/>
              <a:t> </a:t>
            </a:r>
            <a:r>
              <a:rPr lang="zh-CN" altLang="en-US"/>
              <a:t>a</a:t>
            </a:r>
            <a:r>
              <a:rPr lang="en-US" altLang="zh-CN"/>
              <a:t> </a:t>
            </a:r>
            <a:r>
              <a:rPr lang="zh-CN" altLang="en-US"/>
              <a:t>record</a:t>
            </a:r>
            <a:r>
              <a:rPr lang="en-US" altLang="zh-CN"/>
              <a:t> </a:t>
            </a:r>
            <a:r>
              <a:rPr lang="zh-CN" altLang="en-US"/>
              <a:t>for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customer.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9997440" cy="790575"/>
          </a:xfrm>
        </p:spPr>
        <p:txBody>
          <a:bodyPr>
            <a:normAutofit/>
          </a:bodyPr>
          <a:lstStyle/>
          <a:p>
            <a:r>
              <a:rPr lang="zh-CN" altLang="en-US" sz="2665"/>
              <a:t>Benefits</a:t>
            </a:r>
            <a:r>
              <a:rPr lang="en-US" altLang="zh-CN" sz="2665"/>
              <a:t> </a:t>
            </a:r>
            <a:r>
              <a:rPr lang="zh-CN" altLang="en-US" sz="2665"/>
              <a:t>of</a:t>
            </a:r>
            <a:r>
              <a:rPr lang="en-US" altLang="zh-CN" sz="2665"/>
              <a:t> </a:t>
            </a:r>
            <a:r>
              <a:rPr lang="zh-CN" altLang="en-US" sz="2665"/>
              <a:t>Batch</a:t>
            </a:r>
            <a:r>
              <a:rPr lang="en-US" altLang="zh-CN" sz="2665"/>
              <a:t> </a:t>
            </a:r>
            <a:r>
              <a:rPr lang="zh-CN" altLang="en-US" sz="2665"/>
              <a:t>Processing</a:t>
            </a:r>
            <a:r>
              <a:rPr lang="en-US" altLang="zh-CN" sz="2665"/>
              <a:t> </a:t>
            </a:r>
            <a:r>
              <a:rPr lang="zh-CN" altLang="en-US" sz="2665"/>
              <a:t>with</a:t>
            </a:r>
            <a:r>
              <a:rPr lang="en-US" altLang="zh-CN" sz="2665"/>
              <a:t> </a:t>
            </a:r>
            <a:r>
              <a:rPr lang="zh-CN" altLang="en-US" sz="2665"/>
              <a:t>Master</a:t>
            </a:r>
            <a:r>
              <a:rPr lang="en-US" altLang="zh-CN" sz="2665"/>
              <a:t> </a:t>
            </a:r>
            <a:r>
              <a:rPr lang="zh-CN" altLang="en-US" sz="2665"/>
              <a:t>File</a:t>
            </a:r>
            <a:r>
              <a:rPr lang="en-US" altLang="zh-CN" sz="2665"/>
              <a:t> </a:t>
            </a:r>
            <a:r>
              <a:rPr lang="zh-CN" altLang="en-US" sz="2665"/>
              <a:t>Update</a:t>
            </a:r>
            <a:endParaRPr lang="zh-CN" altLang="en-US" sz="2665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27430" y="1447165"/>
            <a:ext cx="10340340" cy="4169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Bef>
                <a:spcPts val="1800"/>
              </a:spcBef>
            </a:pPr>
            <a:r>
              <a:rPr lang="en-US" altLang="zh-CN" sz="1800" b="1" dirty="0">
                <a:solidFill>
                  <a:srgbClr val="515223"/>
                </a:solidFill>
              </a:rPr>
              <a:t>Advantages:</a:t>
            </a:r>
            <a:r>
              <a:rPr sz="2000" dirty="0">
                <a:solidFill>
                  <a:srgbClr val="515223"/>
                </a:solidFill>
              </a:rPr>
              <a:t>	</a:t>
            </a:r>
            <a:endParaRPr sz="2000" dirty="0">
              <a:solidFill>
                <a:srgbClr val="515223"/>
              </a:solidFill>
            </a:endParaRPr>
          </a:p>
          <a:p>
            <a:pPr indent="0" fontAlgn="auto">
              <a:spcBef>
                <a:spcPts val="1800"/>
              </a:spcBef>
            </a:pPr>
            <a:r>
              <a:rPr sz="2000" dirty="0"/>
              <a:t>• Backup</a:t>
            </a:r>
            <a:r>
              <a:rPr lang="en-US" sz="2000" dirty="0"/>
              <a:t> </a:t>
            </a:r>
            <a:r>
              <a:rPr sz="2000" dirty="0"/>
              <a:t>and</a:t>
            </a:r>
            <a:r>
              <a:rPr lang="en-US" sz="2000" dirty="0"/>
              <a:t> </a:t>
            </a:r>
            <a:r>
              <a:rPr sz="2000" dirty="0"/>
              <a:t>recovery</a:t>
            </a:r>
            <a:r>
              <a:rPr lang="en-US" sz="2000" dirty="0"/>
              <a:t> </a:t>
            </a:r>
            <a:r>
              <a:rPr sz="2000" dirty="0"/>
              <a:t>have</a:t>
            </a:r>
            <a:r>
              <a:rPr lang="en-US" sz="2000" dirty="0"/>
              <a:t> </a:t>
            </a:r>
            <a:r>
              <a:rPr sz="2000" dirty="0"/>
              <a:t>fixed</a:t>
            </a:r>
            <a:r>
              <a:rPr lang="en-US" sz="2000" dirty="0"/>
              <a:t> </a:t>
            </a:r>
            <a:r>
              <a:rPr sz="2000" dirty="0"/>
              <a:t>checkpoints.</a:t>
            </a:r>
            <a:endParaRPr sz="2000" dirty="0"/>
          </a:p>
          <a:p>
            <a:pPr indent="0" fontAlgn="auto">
              <a:spcBef>
                <a:spcPts val="1800"/>
              </a:spcBef>
            </a:pPr>
            <a:r>
              <a:rPr sz="2000" dirty="0"/>
              <a:t>• Be</a:t>
            </a:r>
            <a:r>
              <a:rPr lang="en-US" sz="2000" dirty="0"/>
              <a:t>tt</a:t>
            </a:r>
            <a:r>
              <a:rPr sz="2000" dirty="0"/>
              <a:t>er</a:t>
            </a:r>
            <a:r>
              <a:rPr lang="en-US" sz="2000" dirty="0"/>
              <a:t> </a:t>
            </a:r>
            <a:r>
              <a:rPr sz="2000" dirty="0"/>
              <a:t>management</a:t>
            </a:r>
            <a:r>
              <a:rPr lang="en-US" sz="2000" dirty="0"/>
              <a:t> </a:t>
            </a:r>
            <a:r>
              <a:rPr sz="2000" dirty="0"/>
              <a:t>control</a:t>
            </a:r>
            <a:r>
              <a:rPr lang="en-US" sz="2000" dirty="0"/>
              <a:t> </a:t>
            </a:r>
            <a:r>
              <a:rPr sz="2000" dirty="0"/>
              <a:t>of</a:t>
            </a:r>
            <a:r>
              <a:rPr lang="en-US" sz="2000" dirty="0"/>
              <a:t> </a:t>
            </a:r>
            <a:r>
              <a:rPr sz="2000" dirty="0"/>
              <a:t>opera</a:t>
            </a:r>
            <a:r>
              <a:rPr lang="en-US" sz="2000" dirty="0"/>
              <a:t>ti</a:t>
            </a:r>
            <a:r>
              <a:rPr sz="2000" dirty="0"/>
              <a:t>ons.</a:t>
            </a:r>
            <a:endParaRPr sz="2000" dirty="0"/>
          </a:p>
          <a:p>
            <a:pPr indent="0" fontAlgn="auto">
              <a:spcBef>
                <a:spcPts val="1800"/>
              </a:spcBef>
            </a:pPr>
            <a:r>
              <a:rPr sz="2000" dirty="0"/>
              <a:t>• Efficient</a:t>
            </a:r>
            <a:r>
              <a:rPr lang="en-US" sz="2000" dirty="0"/>
              <a:t> </a:t>
            </a:r>
            <a:r>
              <a:rPr sz="2000" dirty="0"/>
              <a:t>use</a:t>
            </a:r>
            <a:r>
              <a:rPr lang="en-US" sz="2000" dirty="0"/>
              <a:t> </a:t>
            </a:r>
            <a:r>
              <a:rPr sz="2000" dirty="0"/>
              <a:t>of</a:t>
            </a:r>
            <a:r>
              <a:rPr lang="en-US" sz="2000" dirty="0"/>
              <a:t> </a:t>
            </a:r>
            <a:r>
              <a:rPr sz="2000" dirty="0"/>
              <a:t>staff</a:t>
            </a:r>
            <a:r>
              <a:rPr lang="en-US" sz="2000" dirty="0"/>
              <a:t> </a:t>
            </a:r>
            <a:r>
              <a:rPr sz="2000" dirty="0"/>
              <a:t>and</a:t>
            </a:r>
            <a:r>
              <a:rPr lang="en-US" sz="2000" dirty="0"/>
              <a:t> </a:t>
            </a:r>
            <a:r>
              <a:rPr sz="2000" dirty="0"/>
              <a:t>hardware.</a:t>
            </a:r>
            <a:endParaRPr sz="2000" dirty="0"/>
          </a:p>
          <a:p>
            <a:pPr indent="0" fontAlgn="auto">
              <a:spcBef>
                <a:spcPts val="1800"/>
              </a:spcBef>
            </a:pPr>
            <a:r>
              <a:rPr sz="2000" dirty="0"/>
              <a:t>• Error</a:t>
            </a:r>
            <a:r>
              <a:rPr lang="en-US" sz="2000" dirty="0"/>
              <a:t> </a:t>
            </a:r>
            <a:r>
              <a:rPr sz="2000" dirty="0"/>
              <a:t>detec</a:t>
            </a:r>
            <a:r>
              <a:rPr lang="en-US" sz="2000" dirty="0"/>
              <a:t>ti</a:t>
            </a:r>
            <a:r>
              <a:rPr sz="2000" dirty="0"/>
              <a:t>on</a:t>
            </a:r>
            <a:r>
              <a:rPr lang="en-US" sz="2000" dirty="0"/>
              <a:t> </a:t>
            </a:r>
            <a:r>
              <a:rPr sz="2000" dirty="0"/>
              <a:t>and</a:t>
            </a:r>
            <a:r>
              <a:rPr lang="en-US" sz="2000" dirty="0"/>
              <a:t> </a:t>
            </a:r>
            <a:r>
              <a:rPr sz="2000" dirty="0"/>
              <a:t>correc</a:t>
            </a:r>
            <a:r>
              <a:rPr lang="en-US" sz="2000" dirty="0"/>
              <a:t>ti</a:t>
            </a:r>
            <a:r>
              <a:rPr sz="2000" dirty="0"/>
              <a:t>on</a:t>
            </a:r>
            <a:r>
              <a:rPr lang="en-US" sz="2000" dirty="0"/>
              <a:t> </a:t>
            </a:r>
            <a:r>
              <a:rPr sz="2000" dirty="0"/>
              <a:t>is</a:t>
            </a:r>
            <a:r>
              <a:rPr lang="en-US" sz="2000" dirty="0"/>
              <a:t> </a:t>
            </a:r>
            <a:r>
              <a:rPr sz="2000" dirty="0"/>
              <a:t>simplified.	</a:t>
            </a:r>
            <a:endParaRPr sz="2000" dirty="0"/>
          </a:p>
          <a:p>
            <a:pPr indent="0" fontAlgn="auto">
              <a:spcBef>
                <a:spcPts val="1800"/>
              </a:spcBef>
            </a:pPr>
            <a:r>
              <a:rPr lang="en-US" altLang="zh-CN" sz="1800" b="1" dirty="0">
                <a:solidFill>
                  <a:srgbClr val="515223"/>
                </a:solidFill>
              </a:rPr>
              <a:t>Disadvantages:</a:t>
            </a:r>
            <a:r>
              <a:rPr lang="en-US" altLang="zh-CN" sz="1800" b="1" dirty="0">
                <a:solidFill>
                  <a:srgbClr val="017AB8"/>
                </a:solidFill>
              </a:rPr>
              <a:t>	</a:t>
            </a:r>
            <a:r>
              <a:rPr sz="2000" dirty="0"/>
              <a:t>	</a:t>
            </a:r>
            <a:endParaRPr sz="2000" dirty="0"/>
          </a:p>
          <a:p>
            <a:pPr indent="0" fontAlgn="auto">
              <a:spcBef>
                <a:spcPts val="1800"/>
              </a:spcBef>
            </a:pPr>
            <a:r>
              <a:rPr sz="2000" dirty="0"/>
              <a:t>• Informa</a:t>
            </a:r>
            <a:r>
              <a:rPr lang="en-US" sz="2000" dirty="0"/>
              <a:t>ti</a:t>
            </a:r>
            <a:r>
              <a:rPr sz="2000" dirty="0"/>
              <a:t>on</a:t>
            </a:r>
            <a:r>
              <a:rPr lang="en-US" sz="2000" dirty="0"/>
              <a:t> </a:t>
            </a:r>
            <a:r>
              <a:rPr sz="2000" dirty="0"/>
              <a:t>in</a:t>
            </a:r>
            <a:r>
              <a:rPr lang="en-US" sz="2000" dirty="0"/>
              <a:t> </a:t>
            </a:r>
            <a:r>
              <a:rPr sz="2000" dirty="0"/>
              <a:t>master</a:t>
            </a:r>
            <a:r>
              <a:rPr lang="en-US" sz="2000" dirty="0"/>
              <a:t> </a:t>
            </a:r>
            <a:r>
              <a:rPr sz="2000" dirty="0"/>
              <a:t>file</a:t>
            </a:r>
            <a:r>
              <a:rPr lang="en-US" sz="2000" dirty="0"/>
              <a:t> </a:t>
            </a:r>
            <a:r>
              <a:rPr sz="2000" dirty="0"/>
              <a:t>is</a:t>
            </a:r>
            <a:r>
              <a:rPr lang="en-US" sz="2000" dirty="0"/>
              <a:t> </a:t>
            </a:r>
            <a:r>
              <a:rPr sz="2000" dirty="0"/>
              <a:t>not</a:t>
            </a:r>
            <a:r>
              <a:rPr lang="en-US" sz="2000" dirty="0"/>
              <a:t> </a:t>
            </a:r>
            <a:r>
              <a:rPr sz="2000" dirty="0"/>
              <a:t>updated</a:t>
            </a:r>
            <a:r>
              <a:rPr lang="en-US" sz="2000" dirty="0"/>
              <a:t> </a:t>
            </a:r>
            <a:r>
              <a:rPr sz="2000" dirty="0"/>
              <a:t>immediately.			</a:t>
            </a:r>
            <a:endParaRPr sz="2000" dirty="0"/>
          </a:p>
          <a:p>
            <a:pPr indent="0" fontAlgn="auto">
              <a:spcBef>
                <a:spcPts val="1800"/>
              </a:spcBef>
            </a:pPr>
            <a:r>
              <a:rPr sz="2000" dirty="0"/>
              <a:t>• No</a:t>
            </a:r>
            <a:r>
              <a:rPr lang="en-US" sz="2000" dirty="0"/>
              <a:t> </a:t>
            </a:r>
            <a:r>
              <a:rPr sz="2000" dirty="0"/>
              <a:t>good</a:t>
            </a:r>
            <a:r>
              <a:rPr lang="en-US" sz="2000" dirty="0"/>
              <a:t> </a:t>
            </a:r>
            <a:r>
              <a:rPr sz="2000" dirty="0"/>
              <a:t>way</a:t>
            </a:r>
            <a:r>
              <a:rPr lang="en-US" sz="2000" dirty="0"/>
              <a:t> </a:t>
            </a:r>
            <a:r>
              <a:rPr sz="2000" dirty="0"/>
              <a:t>to</a:t>
            </a:r>
            <a:r>
              <a:rPr lang="en-US" sz="2000" dirty="0"/>
              <a:t> </a:t>
            </a:r>
            <a:r>
              <a:rPr sz="2000" dirty="0"/>
              <a:t>answer</a:t>
            </a:r>
            <a:r>
              <a:rPr lang="en-US" sz="2000" dirty="0"/>
              <a:t> </a:t>
            </a:r>
            <a:r>
              <a:rPr sz="2000" dirty="0"/>
              <a:t>customer</a:t>
            </a:r>
            <a:r>
              <a:rPr lang="en-US" sz="2000" dirty="0"/>
              <a:t> </a:t>
            </a:r>
            <a:r>
              <a:rPr sz="2000" dirty="0"/>
              <a:t>inquiries.</a:t>
            </a:r>
            <a:endParaRPr sz="2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Online</a:t>
            </a:r>
            <a:r>
              <a:rPr lang="en-US" altLang="zh-CN"/>
              <a:t> </a:t>
            </a:r>
            <a:r>
              <a:rPr lang="zh-CN" altLang="en-US"/>
              <a:t>Inquiry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7720" y="1184910"/>
            <a:ext cx="7468235" cy="2668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1565" y="4010025"/>
            <a:ext cx="1055306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/>
              <a:t>• Customer</a:t>
            </a:r>
            <a:r>
              <a:rPr lang="en-US" altLang="zh-CN"/>
              <a:t> </a:t>
            </a:r>
            <a:r>
              <a:rPr lang="zh-CN" altLang="en-US"/>
              <a:t>calls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organiza</a:t>
            </a:r>
            <a:r>
              <a:rPr lang="en-US" altLang="zh-CN"/>
              <a:t>ti</a:t>
            </a:r>
            <a:r>
              <a:rPr lang="zh-CN" altLang="en-US"/>
              <a:t>on</a:t>
            </a:r>
            <a:r>
              <a:rPr lang="en-US" altLang="zh-CN"/>
              <a:t> </a:t>
            </a:r>
            <a:r>
              <a:rPr lang="zh-CN" altLang="en-US"/>
              <a:t>and</a:t>
            </a:r>
            <a:r>
              <a:rPr lang="en-US" altLang="zh-CN"/>
              <a:t> </a:t>
            </a:r>
            <a:r>
              <a:rPr lang="zh-CN" altLang="en-US"/>
              <a:t>speaks</a:t>
            </a:r>
            <a:r>
              <a:rPr lang="en-US" altLang="zh-CN"/>
              <a:t> </a:t>
            </a:r>
            <a:r>
              <a:rPr lang="zh-CN" altLang="en-US"/>
              <a:t>to</a:t>
            </a:r>
            <a:r>
              <a:rPr lang="en-US" altLang="zh-CN"/>
              <a:t> </a:t>
            </a:r>
            <a:r>
              <a:rPr lang="zh-CN" altLang="en-US"/>
              <a:t>a</a:t>
            </a:r>
            <a:r>
              <a:rPr lang="en-US" altLang="zh-CN"/>
              <a:t> </a:t>
            </a:r>
            <a:r>
              <a:rPr lang="zh-CN" altLang="en-US"/>
              <a:t>customer</a:t>
            </a:r>
            <a:r>
              <a:rPr lang="en-US" altLang="zh-CN"/>
              <a:t> </a:t>
            </a:r>
            <a:r>
              <a:rPr lang="zh-CN" altLang="en-US"/>
              <a:t>service</a:t>
            </a:r>
            <a:r>
              <a:rPr lang="en-US" altLang="zh-CN"/>
              <a:t> </a:t>
            </a:r>
            <a:r>
              <a:rPr lang="zh-CN" altLang="en-US"/>
              <a:t>representa</a:t>
            </a:r>
            <a:r>
              <a:rPr lang="en-US" altLang="zh-CN"/>
              <a:t>ti</a:t>
            </a:r>
            <a:r>
              <a:rPr lang="zh-CN" altLang="en-US"/>
              <a:t>ve.		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• </a:t>
            </a:r>
            <a:r>
              <a:rPr lang="zh-CN" altLang="en-US">
                <a:solidFill>
                  <a:srgbClr val="C00000"/>
                </a:solidFill>
              </a:rPr>
              <a:t>The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representa</a:t>
            </a:r>
            <a:r>
              <a:rPr lang="en-US" altLang="zh-CN">
                <a:solidFill>
                  <a:srgbClr val="C00000"/>
                </a:solidFill>
              </a:rPr>
              <a:t>ti</a:t>
            </a:r>
            <a:r>
              <a:rPr lang="zh-CN" altLang="en-US">
                <a:solidFill>
                  <a:srgbClr val="C00000"/>
                </a:solidFill>
              </a:rPr>
              <a:t>ve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can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read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the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master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file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and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the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pending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file,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but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cannot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change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them.</a:t>
            </a:r>
            <a:r>
              <a:rPr lang="zh-CN" altLang="en-US"/>
              <a:t>	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• Op</a:t>
            </a:r>
            <a:r>
              <a:rPr lang="en-US" altLang="zh-CN"/>
              <a:t>ti</a:t>
            </a:r>
            <a:r>
              <a:rPr lang="zh-CN" altLang="en-US"/>
              <a:t>onal.</a:t>
            </a:r>
            <a:r>
              <a:rPr lang="en-US" altLang="zh-CN"/>
              <a:t> </a:t>
            </a:r>
            <a:r>
              <a:rPr lang="zh-CN" altLang="en-US"/>
              <a:t>Customer</a:t>
            </a:r>
            <a:r>
              <a:rPr lang="en-US" altLang="zh-CN"/>
              <a:t> </a:t>
            </a:r>
            <a:r>
              <a:rPr lang="zh-CN" altLang="en-US"/>
              <a:t>can</a:t>
            </a:r>
            <a:r>
              <a:rPr lang="en-US" altLang="zh-CN"/>
              <a:t> </a:t>
            </a:r>
            <a:r>
              <a:rPr lang="zh-CN" altLang="en-US"/>
              <a:t>read</a:t>
            </a:r>
            <a:r>
              <a:rPr lang="en-US" altLang="zh-CN"/>
              <a:t> </a:t>
            </a:r>
            <a:r>
              <a:rPr lang="zh-CN" altLang="en-US"/>
              <a:t>selected</a:t>
            </a:r>
            <a:r>
              <a:rPr lang="en-US" altLang="zh-CN"/>
              <a:t> </a:t>
            </a:r>
            <a:r>
              <a:rPr lang="zh-CN" altLang="en-US"/>
              <a:t>parts</a:t>
            </a:r>
            <a:r>
              <a:rPr lang="en-US" altLang="zh-CN"/>
              <a:t> </a:t>
            </a:r>
            <a:r>
              <a:rPr lang="zh-CN" altLang="en-US"/>
              <a:t>of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master</a:t>
            </a:r>
            <a:r>
              <a:rPr lang="en-US" altLang="zh-CN"/>
              <a:t> </a:t>
            </a:r>
            <a:r>
              <a:rPr lang="zh-CN" altLang="en-US"/>
              <a:t>file</a:t>
            </a:r>
            <a:r>
              <a:rPr lang="en-US" altLang="zh-CN"/>
              <a:t> </a:t>
            </a:r>
            <a:r>
              <a:rPr lang="zh-CN" altLang="en-US"/>
              <a:t>and</a:t>
            </a:r>
            <a:r>
              <a:rPr lang="en-US" altLang="zh-CN"/>
              <a:t> </a:t>
            </a:r>
            <a:r>
              <a:rPr lang="zh-CN" altLang="en-US"/>
              <a:t>pending</a:t>
            </a:r>
            <a:r>
              <a:rPr lang="en-US" altLang="zh-CN"/>
              <a:t> </a:t>
            </a:r>
            <a:r>
              <a:rPr lang="zh-CN" altLang="en-US"/>
              <a:t>file</a:t>
            </a:r>
            <a:r>
              <a:rPr lang="en-US" altLang="zh-CN"/>
              <a:t> </a:t>
            </a:r>
            <a:r>
              <a:rPr lang="zh-CN" altLang="en-US"/>
              <a:t>without</a:t>
            </a:r>
            <a:r>
              <a:rPr lang="en-US" altLang="zh-CN"/>
              <a:t> </a:t>
            </a:r>
            <a:r>
              <a:rPr lang="zh-CN" altLang="en-US"/>
              <a:t>going</a:t>
            </a:r>
            <a:r>
              <a:rPr lang="en-US" altLang="zh-CN"/>
              <a:t> </a:t>
            </a:r>
            <a:r>
              <a:rPr lang="zh-CN" altLang="en-US"/>
              <a:t>through</a:t>
            </a:r>
            <a:r>
              <a:rPr lang="en-US" altLang="zh-CN"/>
              <a:t> </a:t>
            </a:r>
            <a:r>
              <a:rPr lang="zh-CN" altLang="en-US"/>
              <a:t>customer</a:t>
            </a:r>
            <a:r>
              <a:rPr lang="en-US" altLang="zh-CN"/>
              <a:t> </a:t>
            </a:r>
            <a:r>
              <a:rPr lang="zh-CN" altLang="en-US"/>
              <a:t>service.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System</a:t>
            </a:r>
            <a:r>
              <a:rPr lang="en-US"/>
              <a:t> </a:t>
            </a:r>
            <a:r>
              <a:t>Architecture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44245" y="1311499"/>
            <a:ext cx="10303510" cy="4658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System architecture is the overall design of a system:</a:t>
            </a:r>
            <a:endParaRPr lang="en-US" altLang="zh-CN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• Computers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networks	(e.g.,</a:t>
            </a:r>
            <a:r>
              <a:rPr lang="en-US" altLang="zh-CN" dirty="0"/>
              <a:t> </a:t>
            </a:r>
            <a:r>
              <a:rPr lang="zh-CN" altLang="en-US" dirty="0"/>
              <a:t>in-house</a:t>
            </a:r>
            <a:r>
              <a:rPr lang="en-US" altLang="zh-CN" dirty="0"/>
              <a:t> </a:t>
            </a:r>
            <a:r>
              <a:rPr lang="zh-CN" altLang="en-US" dirty="0"/>
              <a:t>computers,	cloud</a:t>
            </a:r>
            <a:r>
              <a:rPr lang="en-US" altLang="zh-CN" dirty="0"/>
              <a:t> </a:t>
            </a:r>
            <a:r>
              <a:rPr lang="zh-CN" altLang="en-US" dirty="0"/>
              <a:t>services)	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• Interfaces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protocols</a:t>
            </a:r>
            <a:r>
              <a:rPr lang="en-US" altLang="zh-CN" dirty="0"/>
              <a:t> </a:t>
            </a:r>
            <a:r>
              <a:rPr lang="zh-CN" altLang="en-US" dirty="0"/>
              <a:t>(e.g.,</a:t>
            </a:r>
            <a:r>
              <a:rPr lang="en-US" altLang="zh-CN" dirty="0"/>
              <a:t> </a:t>
            </a:r>
            <a:r>
              <a:rPr lang="zh-CN" altLang="en-US" dirty="0"/>
              <a:t>h</a:t>
            </a:r>
            <a:r>
              <a:rPr lang="en-US" altLang="zh-CN" dirty="0" err="1"/>
              <a:t>tt</a:t>
            </a:r>
            <a:r>
              <a:rPr lang="zh-CN" altLang="en-US" dirty="0"/>
              <a:t>p,</a:t>
            </a:r>
            <a:r>
              <a:rPr lang="en-US" altLang="zh-CN" dirty="0"/>
              <a:t> </a:t>
            </a:r>
            <a:r>
              <a:rPr lang="zh-CN" altLang="en-US" dirty="0"/>
              <a:t>IMAP,</a:t>
            </a:r>
            <a:r>
              <a:rPr lang="en-US" altLang="zh-CN" dirty="0"/>
              <a:t> </a:t>
            </a:r>
            <a:r>
              <a:rPr lang="zh-CN" altLang="en-US" dirty="0"/>
              <a:t>ODBC)	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• Databases</a:t>
            </a:r>
            <a:r>
              <a:rPr lang="en-US" altLang="zh-CN" dirty="0"/>
              <a:t> </a:t>
            </a:r>
            <a:r>
              <a:rPr lang="zh-CN" altLang="en-US" dirty="0"/>
              <a:t>(e.g.,</a:t>
            </a:r>
            <a:r>
              <a:rPr lang="en-US" altLang="zh-CN" dirty="0"/>
              <a:t> </a:t>
            </a:r>
            <a:r>
              <a:rPr lang="zh-CN" altLang="en-US" dirty="0"/>
              <a:t>rela</a:t>
            </a:r>
            <a:r>
              <a:rPr lang="en-US" altLang="zh-CN" dirty="0" err="1"/>
              <a:t>ti</a:t>
            </a:r>
            <a:r>
              <a:rPr lang="zh-CN" altLang="en-US" dirty="0"/>
              <a:t>onal,</a:t>
            </a:r>
            <a:r>
              <a:rPr lang="en-US" altLang="zh-CN" dirty="0"/>
              <a:t> </a:t>
            </a:r>
            <a:r>
              <a:rPr lang="zh-CN" altLang="en-US" dirty="0"/>
              <a:t>distributed)	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• Security</a:t>
            </a:r>
            <a:r>
              <a:rPr lang="en-US" altLang="zh-CN" dirty="0"/>
              <a:t> </a:t>
            </a:r>
            <a:r>
              <a:rPr lang="zh-CN" altLang="en-US" dirty="0"/>
              <a:t>(e.g.,</a:t>
            </a:r>
            <a:r>
              <a:rPr lang="en-US" altLang="zh-CN" dirty="0"/>
              <a:t> </a:t>
            </a:r>
            <a:r>
              <a:rPr lang="zh-CN" altLang="en-US" dirty="0"/>
              <a:t>Shibboleth)	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• Opera</a:t>
            </a:r>
            <a:r>
              <a:rPr lang="en-US" altLang="zh-CN" dirty="0" err="1"/>
              <a:t>ti</a:t>
            </a:r>
            <a:r>
              <a:rPr lang="zh-CN" altLang="en-US" dirty="0"/>
              <a:t>ons</a:t>
            </a:r>
            <a:r>
              <a:rPr lang="en-US" altLang="zh-CN" dirty="0"/>
              <a:t> </a:t>
            </a:r>
            <a:r>
              <a:rPr lang="zh-CN" altLang="en-US" dirty="0"/>
              <a:t>(e.g.,</a:t>
            </a:r>
            <a:r>
              <a:rPr lang="en-US" altLang="zh-CN" dirty="0"/>
              <a:t> </a:t>
            </a:r>
            <a:r>
              <a:rPr lang="zh-CN" altLang="en-US" dirty="0"/>
              <a:t>backup,	archiving,</a:t>
            </a:r>
            <a:r>
              <a:rPr lang="en-US" altLang="zh-CN" dirty="0"/>
              <a:t> </a:t>
            </a:r>
            <a:r>
              <a:rPr lang="zh-CN" altLang="en-US" dirty="0"/>
              <a:t>audit</a:t>
            </a:r>
            <a:r>
              <a:rPr lang="en-US" altLang="zh-CN" dirty="0"/>
              <a:t> </a:t>
            </a:r>
            <a:r>
              <a:rPr lang="zh-CN" altLang="en-US" dirty="0"/>
              <a:t>trails)	</a:t>
            </a:r>
            <a:endParaRPr lang="zh-CN" altLang="en-US" dirty="0"/>
          </a:p>
          <a:p>
            <a:pPr>
              <a:spcBef>
                <a:spcPts val="1800"/>
              </a:spcBef>
            </a:pP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At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this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stage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of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the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development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process,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you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should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also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be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selec</a:t>
            </a:r>
            <a:r>
              <a:rPr lang="en-US" altLang="zh-CN" sz="2000" b="1" dirty="0" err="1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ti</a:t>
            </a:r>
            <a:r>
              <a:rPr lang="zh-CN" alt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ng:</a:t>
            </a:r>
            <a:endParaRPr lang="zh-CN" alt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• So</a:t>
            </a:r>
            <a:r>
              <a:rPr lang="en-US" altLang="zh-CN" dirty="0"/>
              <a:t>ft</a:t>
            </a:r>
            <a:r>
              <a:rPr lang="zh-CN" altLang="en-US" dirty="0"/>
              <a:t>ware</a:t>
            </a:r>
            <a:r>
              <a:rPr lang="en-US" altLang="zh-CN" dirty="0"/>
              <a:t> </a:t>
            </a:r>
            <a:r>
              <a:rPr lang="zh-CN" altLang="en-US" dirty="0"/>
              <a:t>environments</a:t>
            </a:r>
            <a:r>
              <a:rPr lang="en-US" altLang="zh-CN" dirty="0"/>
              <a:t> </a:t>
            </a:r>
            <a:r>
              <a:rPr lang="zh-CN" altLang="en-US" dirty="0"/>
              <a:t>(e.g.,</a:t>
            </a:r>
            <a:r>
              <a:rPr lang="en-US" altLang="zh-CN" dirty="0"/>
              <a:t> </a:t>
            </a:r>
            <a:r>
              <a:rPr lang="zh-CN" altLang="en-US" dirty="0"/>
              <a:t>languages,</a:t>
            </a:r>
            <a:r>
              <a:rPr lang="en-US" altLang="zh-CN" dirty="0"/>
              <a:t> </a:t>
            </a:r>
            <a:r>
              <a:rPr lang="zh-CN" altLang="en-US" dirty="0"/>
              <a:t>database</a:t>
            </a:r>
            <a:r>
              <a:rPr lang="en-US" altLang="zh-CN" dirty="0"/>
              <a:t> </a:t>
            </a:r>
            <a:r>
              <a:rPr lang="zh-CN" altLang="en-US" dirty="0"/>
              <a:t>systems,</a:t>
            </a:r>
            <a:r>
              <a:rPr lang="en-US" altLang="zh-CN" dirty="0"/>
              <a:t> </a:t>
            </a:r>
            <a:r>
              <a:rPr lang="zh-CN" altLang="en-US" dirty="0"/>
              <a:t>class</a:t>
            </a:r>
            <a:r>
              <a:rPr lang="en-US" altLang="zh-CN" dirty="0"/>
              <a:t> </a:t>
            </a:r>
            <a:r>
              <a:rPr lang="zh-CN" altLang="en-US" dirty="0"/>
              <a:t>frameworks)	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zh-CN" altLang="en-US" dirty="0"/>
              <a:t>• Tes</a:t>
            </a:r>
            <a:r>
              <a:rPr lang="en-US" altLang="zh-CN" dirty="0" err="1"/>
              <a:t>ti</a:t>
            </a:r>
            <a:r>
              <a:rPr lang="zh-CN" altLang="en-US" dirty="0"/>
              <a:t>ng</a:t>
            </a:r>
            <a:r>
              <a:rPr lang="en-US" altLang="zh-CN" dirty="0"/>
              <a:t> </a:t>
            </a:r>
            <a:r>
              <a:rPr lang="zh-CN" altLang="en-US" dirty="0"/>
              <a:t>frameworks	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Online</a:t>
            </a:r>
            <a:r>
              <a:rPr lang="en-US" altLang="zh-CN"/>
              <a:t> </a:t>
            </a:r>
            <a:r>
              <a:rPr lang="zh-CN" altLang="en-US"/>
              <a:t>Inquiry:</a:t>
            </a:r>
            <a:r>
              <a:rPr lang="en-US" altLang="zh-CN"/>
              <a:t> </a:t>
            </a:r>
            <a:r>
              <a:rPr lang="zh-CN" altLang="en-US"/>
              <a:t>Use</a:t>
            </a:r>
            <a:r>
              <a:rPr lang="en-US" altLang="zh-CN"/>
              <a:t> </a:t>
            </a:r>
            <a:r>
              <a:rPr lang="zh-CN" altLang="en-US"/>
              <a:t>Case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5765" y="1245870"/>
            <a:ext cx="8840470" cy="23882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1565" y="4010660"/>
            <a:ext cx="10282555" cy="1783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Aft>
                <a:spcPts val="1200"/>
              </a:spcAft>
            </a:pPr>
            <a:r>
              <a:rPr lang="zh-CN" altLang="en-US"/>
              <a:t>• The</a:t>
            </a:r>
            <a:r>
              <a:rPr lang="en-US" altLang="zh-CN"/>
              <a:t> </a:t>
            </a:r>
            <a:r>
              <a:rPr lang="zh-CN" altLang="en-US"/>
              <a:t>representa</a:t>
            </a:r>
            <a:r>
              <a:rPr lang="en-US" altLang="zh-CN"/>
              <a:t>ti</a:t>
            </a:r>
            <a:r>
              <a:rPr lang="zh-CN" altLang="en-US"/>
              <a:t>ve</a:t>
            </a:r>
            <a:r>
              <a:rPr lang="en-US" altLang="zh-CN"/>
              <a:t> </a:t>
            </a:r>
            <a:r>
              <a:rPr lang="zh-CN" altLang="en-US"/>
              <a:t>can</a:t>
            </a:r>
            <a:r>
              <a:rPr lang="en-US" altLang="zh-CN"/>
              <a:t> </a:t>
            </a:r>
            <a:r>
              <a:rPr lang="zh-CN" altLang="en-US"/>
              <a:t>read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master</a:t>
            </a:r>
            <a:r>
              <a:rPr lang="en-US" altLang="zh-CN"/>
              <a:t> </a:t>
            </a:r>
            <a:r>
              <a:rPr lang="zh-CN" altLang="en-US"/>
              <a:t>file</a:t>
            </a:r>
            <a:r>
              <a:rPr lang="en-US" altLang="zh-CN"/>
              <a:t> </a:t>
            </a:r>
            <a:r>
              <a:rPr lang="zh-CN" altLang="en-US"/>
              <a:t>and</a:t>
            </a:r>
            <a:r>
              <a:rPr lang="en-US" altLang="zh-CN"/>
              <a:t> </a:t>
            </a:r>
            <a:r>
              <a:rPr lang="zh-CN" altLang="en-US"/>
              <a:t>pending</a:t>
            </a:r>
            <a:r>
              <a:rPr lang="en-US" altLang="zh-CN"/>
              <a:t> </a:t>
            </a:r>
            <a:r>
              <a:rPr lang="zh-CN" altLang="en-US"/>
              <a:t>file,</a:t>
            </a:r>
            <a:r>
              <a:rPr lang="en-US" altLang="zh-CN"/>
              <a:t> </a:t>
            </a:r>
            <a:r>
              <a:rPr lang="zh-CN" altLang="en-US"/>
              <a:t>but</a:t>
            </a:r>
            <a:r>
              <a:rPr lang="en-US" altLang="zh-CN"/>
              <a:t> </a:t>
            </a:r>
            <a:r>
              <a:rPr lang="zh-CN" altLang="en-US"/>
              <a:t>not</a:t>
            </a:r>
            <a:r>
              <a:rPr lang="en-US" altLang="zh-CN"/>
              <a:t> </a:t>
            </a:r>
            <a:r>
              <a:rPr lang="zh-CN" altLang="en-US"/>
              <a:t>make</a:t>
            </a:r>
            <a:r>
              <a:rPr lang="en-US" altLang="zh-CN"/>
              <a:t> </a:t>
            </a:r>
            <a:r>
              <a:rPr lang="zh-CN" altLang="en-US"/>
              <a:t>changes</a:t>
            </a:r>
            <a:r>
              <a:rPr lang="en-US" altLang="zh-CN"/>
              <a:t> </a:t>
            </a:r>
            <a:r>
              <a:rPr lang="zh-CN" altLang="en-US"/>
              <a:t>to</a:t>
            </a:r>
            <a:r>
              <a:rPr lang="en-US" altLang="zh-CN"/>
              <a:t> </a:t>
            </a:r>
            <a:r>
              <a:rPr lang="zh-CN" altLang="en-US"/>
              <a:t>them.	</a:t>
            </a:r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/>
              <a:t>• If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representa</a:t>
            </a:r>
            <a:r>
              <a:rPr lang="en-US" altLang="zh-CN"/>
              <a:t>ti</a:t>
            </a:r>
            <a:r>
              <a:rPr lang="zh-CN" altLang="en-US"/>
              <a:t>ve</a:t>
            </a:r>
            <a:r>
              <a:rPr lang="en-US" altLang="zh-CN"/>
              <a:t> </a:t>
            </a:r>
            <a:r>
              <a:rPr lang="zh-CN" altLang="en-US"/>
              <a:t>wishes</a:t>
            </a:r>
            <a:r>
              <a:rPr lang="en-US" altLang="zh-CN"/>
              <a:t> </a:t>
            </a:r>
            <a:r>
              <a:rPr lang="zh-CN" altLang="en-US"/>
              <a:t>to</a:t>
            </a:r>
            <a:r>
              <a:rPr lang="en-US" altLang="zh-CN"/>
              <a:t> </a:t>
            </a:r>
            <a:r>
              <a:rPr lang="zh-CN" altLang="en-US"/>
              <a:t>change</a:t>
            </a:r>
            <a:r>
              <a:rPr lang="en-US" altLang="zh-CN"/>
              <a:t> </a:t>
            </a:r>
            <a:r>
              <a:rPr lang="zh-CN" altLang="en-US"/>
              <a:t>informa</a:t>
            </a:r>
            <a:r>
              <a:rPr lang="en-US" altLang="zh-CN"/>
              <a:t>ti</a:t>
            </a:r>
            <a:r>
              <a:rPr lang="zh-CN" altLang="en-US"/>
              <a:t>on</a:t>
            </a:r>
            <a:r>
              <a:rPr lang="en-US" altLang="zh-CN"/>
              <a:t> </a:t>
            </a:r>
            <a:r>
              <a:rPr lang="zh-CN" altLang="en-US"/>
              <a:t>in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master</a:t>
            </a:r>
            <a:r>
              <a:rPr lang="en-US" altLang="zh-CN"/>
              <a:t> </a:t>
            </a:r>
            <a:r>
              <a:rPr lang="zh-CN" altLang="en-US"/>
              <a:t>file,</a:t>
            </a:r>
            <a:r>
              <a:rPr lang="en-US" altLang="zh-CN"/>
              <a:t> </a:t>
            </a:r>
            <a:r>
              <a:rPr lang="zh-CN" altLang="en-US"/>
              <a:t>a</a:t>
            </a:r>
            <a:r>
              <a:rPr lang="en-US" altLang="zh-CN"/>
              <a:t> </a:t>
            </a:r>
            <a:r>
              <a:rPr lang="zh-CN" altLang="en-US"/>
              <a:t>new</a:t>
            </a:r>
            <a:r>
              <a:rPr lang="en-US" altLang="zh-CN"/>
              <a:t> </a:t>
            </a:r>
            <a:r>
              <a:rPr lang="zh-CN" altLang="en-US"/>
              <a:t>transac</a:t>
            </a:r>
            <a:r>
              <a:rPr lang="en-US" altLang="zh-CN"/>
              <a:t>ti</a:t>
            </a:r>
            <a:r>
              <a:rPr lang="zh-CN" altLang="en-US"/>
              <a:t>on</a:t>
            </a:r>
            <a:r>
              <a:rPr lang="en-US" altLang="zh-CN"/>
              <a:t> </a:t>
            </a:r>
            <a:r>
              <a:rPr lang="zh-CN" altLang="en-US"/>
              <a:t>is</a:t>
            </a:r>
            <a:r>
              <a:rPr lang="en-US" altLang="zh-CN"/>
              <a:t> </a:t>
            </a:r>
            <a:r>
              <a:rPr lang="zh-CN" altLang="en-US"/>
              <a:t>created</a:t>
            </a:r>
            <a:r>
              <a:rPr lang="en-US" altLang="zh-CN"/>
              <a:t> </a:t>
            </a:r>
            <a:r>
              <a:rPr lang="zh-CN" altLang="en-US"/>
              <a:t>and</a:t>
            </a:r>
            <a:r>
              <a:rPr lang="en-US" altLang="zh-CN"/>
              <a:t> </a:t>
            </a:r>
            <a:r>
              <a:rPr lang="zh-CN" altLang="en-US"/>
              <a:t>sent</a:t>
            </a:r>
            <a:r>
              <a:rPr lang="en-US" altLang="zh-CN"/>
              <a:t> </a:t>
            </a:r>
            <a:r>
              <a:rPr lang="zh-CN" altLang="en-US"/>
              <a:t>to</a:t>
            </a:r>
            <a:r>
              <a:rPr lang="en-US" altLang="zh-CN"/>
              <a:t> </a:t>
            </a:r>
            <a:r>
              <a:rPr lang="zh-CN" altLang="en-US"/>
              <a:t>the</a:t>
            </a:r>
            <a:r>
              <a:rPr lang="en-US" altLang="zh-CN"/>
              <a:t> </a:t>
            </a:r>
            <a:r>
              <a:rPr lang="zh-CN" altLang="en-US"/>
              <a:t>input</a:t>
            </a:r>
            <a:r>
              <a:rPr lang="en-US" altLang="zh-CN"/>
              <a:t> </a:t>
            </a:r>
            <a:r>
              <a:rPr lang="zh-CN" altLang="en-US"/>
              <a:t>and</a:t>
            </a:r>
            <a:r>
              <a:rPr lang="en-US" altLang="zh-CN"/>
              <a:t> </a:t>
            </a:r>
            <a:r>
              <a:rPr lang="zh-CN" altLang="en-US"/>
              <a:t>valida</a:t>
            </a:r>
            <a:r>
              <a:rPr lang="en-US" altLang="zh-CN"/>
              <a:t>ti</a:t>
            </a:r>
            <a:r>
              <a:rPr lang="zh-CN" altLang="en-US"/>
              <a:t>on</a:t>
            </a:r>
            <a:r>
              <a:rPr lang="en-US" altLang="zh-CN"/>
              <a:t> </a:t>
            </a:r>
            <a:r>
              <a:rPr lang="zh-CN" altLang="en-US"/>
              <a:t>process.	</a:t>
            </a:r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/>
              <a:t>• The</a:t>
            </a:r>
            <a:r>
              <a:rPr lang="en-US" altLang="zh-CN"/>
              <a:t> </a:t>
            </a:r>
            <a:r>
              <a:rPr lang="zh-CN" altLang="en-US"/>
              <a:t>representa</a:t>
            </a:r>
            <a:r>
              <a:rPr lang="en-US" altLang="zh-CN"/>
              <a:t>ti</a:t>
            </a:r>
            <a:r>
              <a:rPr lang="zh-CN" altLang="en-US"/>
              <a:t>ve</a:t>
            </a:r>
            <a:r>
              <a:rPr lang="en-US" altLang="zh-CN"/>
              <a:t> </a:t>
            </a:r>
            <a:r>
              <a:rPr lang="zh-CN" altLang="en-US"/>
              <a:t>can</a:t>
            </a:r>
            <a:r>
              <a:rPr lang="en-US" altLang="zh-CN"/>
              <a:t> </a:t>
            </a:r>
            <a:r>
              <a:rPr lang="zh-CN" altLang="en-US"/>
              <a:t>create</a:t>
            </a:r>
            <a:r>
              <a:rPr lang="en-US" altLang="zh-CN"/>
              <a:t> </a:t>
            </a:r>
            <a:r>
              <a:rPr lang="zh-CN" altLang="en-US"/>
              <a:t>an</a:t>
            </a:r>
            <a:r>
              <a:rPr lang="en-US" altLang="zh-CN"/>
              <a:t> </a:t>
            </a:r>
            <a:r>
              <a:rPr lang="zh-CN" altLang="en-US"/>
              <a:t>annota</a:t>
            </a:r>
            <a:r>
              <a:rPr lang="en-US" altLang="zh-CN"/>
              <a:t>ti</a:t>
            </a:r>
            <a:r>
              <a:rPr lang="zh-CN" altLang="en-US"/>
              <a:t>on,</a:t>
            </a:r>
            <a:r>
              <a:rPr lang="en-US" altLang="zh-CN"/>
              <a:t> </a:t>
            </a:r>
            <a:r>
              <a:rPr lang="zh-CN" altLang="en-US"/>
              <a:t>e.g.,</a:t>
            </a:r>
            <a:r>
              <a:rPr lang="en-US" altLang="zh-CN"/>
              <a:t> </a:t>
            </a:r>
            <a:r>
              <a:rPr lang="zh-CN" altLang="en-US"/>
              <a:t>a</a:t>
            </a:r>
            <a:r>
              <a:rPr lang="en-US" altLang="zh-CN"/>
              <a:t> </a:t>
            </a:r>
            <a:r>
              <a:rPr lang="zh-CN" altLang="en-US"/>
              <a:t>note</a:t>
            </a:r>
            <a:r>
              <a:rPr lang="en-US" altLang="zh-CN"/>
              <a:t> </a:t>
            </a:r>
            <a:r>
              <a:rPr lang="zh-CN" altLang="en-US"/>
              <a:t>of</a:t>
            </a:r>
            <a:r>
              <a:rPr lang="en-US" altLang="zh-CN"/>
              <a:t> </a:t>
            </a:r>
            <a:r>
              <a:rPr lang="zh-CN" altLang="en-US"/>
              <a:t>a</a:t>
            </a:r>
            <a:r>
              <a:rPr lang="en-US" altLang="zh-CN"/>
              <a:t> </a:t>
            </a:r>
            <a:r>
              <a:rPr lang="zh-CN" altLang="en-US"/>
              <a:t>telephone</a:t>
            </a:r>
            <a:r>
              <a:rPr lang="en-US" altLang="zh-CN"/>
              <a:t> </a:t>
            </a:r>
            <a:r>
              <a:rPr lang="zh-CN" altLang="en-US"/>
              <a:t>conversa</a:t>
            </a:r>
            <a:r>
              <a:rPr lang="en-US" altLang="zh-CN"/>
              <a:t>ti</a:t>
            </a:r>
            <a:r>
              <a:rPr lang="zh-CN" altLang="en-US"/>
              <a:t>on</a:t>
            </a:r>
            <a:r>
              <a:rPr lang="en-US" altLang="zh-CN"/>
              <a:t> </a:t>
            </a:r>
            <a:r>
              <a:rPr lang="zh-CN" altLang="en-US"/>
              <a:t>with</a:t>
            </a:r>
            <a:r>
              <a:rPr lang="en-US" altLang="zh-CN"/>
              <a:t> </a:t>
            </a:r>
            <a:r>
              <a:rPr lang="zh-CN" altLang="en-US"/>
              <a:t>a</a:t>
            </a:r>
            <a:r>
              <a:rPr lang="en-US" altLang="zh-CN"/>
              <a:t> </a:t>
            </a:r>
            <a:r>
              <a:rPr lang="zh-CN" altLang="en-US"/>
              <a:t>customer.</a:t>
            </a:r>
            <a:r>
              <a:rPr lang="en-US" altLang="zh-CN"/>
              <a:t> </a:t>
            </a:r>
            <a:r>
              <a:rPr lang="zh-CN" altLang="en-US"/>
              <a:t>It</a:t>
            </a:r>
            <a:r>
              <a:rPr lang="en-US" altLang="zh-CN"/>
              <a:t> </a:t>
            </a:r>
            <a:r>
              <a:rPr lang="zh-CN" altLang="en-US"/>
              <a:t>is</a:t>
            </a:r>
            <a:r>
              <a:rPr lang="en-US" altLang="zh-CN"/>
              <a:t> </a:t>
            </a:r>
            <a:r>
              <a:rPr lang="zh-CN" altLang="en-US"/>
              <a:t>treated</a:t>
            </a:r>
            <a:r>
              <a:rPr lang="en-US" altLang="zh-CN"/>
              <a:t> </a:t>
            </a:r>
            <a:r>
              <a:rPr lang="zh-CN" altLang="en-US"/>
              <a:t>as</a:t>
            </a:r>
            <a:r>
              <a:rPr lang="en-US" altLang="zh-CN"/>
              <a:t> </a:t>
            </a:r>
            <a:r>
              <a:rPr lang="zh-CN" altLang="en-US"/>
              <a:t>a</a:t>
            </a:r>
            <a:r>
              <a:rPr lang="en-US" altLang="zh-CN"/>
              <a:t> </a:t>
            </a:r>
            <a:r>
              <a:rPr lang="zh-CN" altLang="en-US"/>
              <a:t>new</a:t>
            </a:r>
            <a:r>
              <a:rPr lang="en-US" altLang="zh-CN"/>
              <a:t> </a:t>
            </a:r>
            <a:r>
              <a:rPr lang="zh-CN" altLang="en-US"/>
              <a:t>transac</a:t>
            </a:r>
            <a:r>
              <a:rPr lang="en-US" altLang="zh-CN"/>
              <a:t>ti</a:t>
            </a:r>
            <a:r>
              <a:rPr lang="zh-CN" altLang="en-US"/>
              <a:t>on.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8688705" cy="790575"/>
          </a:xfrm>
        </p:spPr>
        <p:txBody>
          <a:bodyPr>
            <a:normAutofit/>
          </a:bodyPr>
          <a:lstStyle/>
          <a:p>
            <a:r>
              <a:rPr lang="zh-CN" altLang="en-US"/>
              <a:t>Time-Cri</a:t>
            </a:r>
            <a:r>
              <a:rPr lang="en-US" altLang="zh-CN"/>
              <a:t>ti</a:t>
            </a:r>
            <a:r>
              <a:rPr lang="zh-CN" altLang="en-US"/>
              <a:t>cal</a:t>
            </a:r>
            <a:r>
              <a:rPr lang="en-US" altLang="zh-CN"/>
              <a:t> </a:t>
            </a:r>
            <a:r>
              <a:rPr lang="zh-CN" altLang="en-US"/>
              <a:t>Systems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1565" y="1505585"/>
            <a:ext cx="10330180" cy="3507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50000"/>
              </a:lnSpc>
              <a:spcBef>
                <a:spcPts val="1800"/>
              </a:spcBef>
              <a:buClrTx/>
              <a:buSzTx/>
              <a:buNone/>
            </a:pP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ti</a:t>
            </a:r>
            <a:r>
              <a:rPr lang="zh-CN" altLang="en-US" dirty="0">
                <a:solidFill>
                  <a:srgbClr val="C00000"/>
                </a:solidFill>
              </a:rPr>
              <a:t>me-cri</a:t>
            </a:r>
            <a:r>
              <a:rPr lang="en-US" altLang="zh-CN" dirty="0" err="1">
                <a:solidFill>
                  <a:srgbClr val="C00000"/>
                </a:solidFill>
              </a:rPr>
              <a:t>ti</a:t>
            </a:r>
            <a:r>
              <a:rPr lang="zh-CN" altLang="en-US" dirty="0">
                <a:solidFill>
                  <a:srgbClr val="C00000"/>
                </a:solidFill>
              </a:rPr>
              <a:t>cal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(real</a:t>
            </a:r>
            <a:r>
              <a:rPr lang="en-US" altLang="zh-CN" dirty="0"/>
              <a:t> </a:t>
            </a:r>
            <a:r>
              <a:rPr lang="en-US" altLang="zh-CN" dirty="0" err="1"/>
              <a:t>ti</a:t>
            </a:r>
            <a:r>
              <a:rPr lang="zh-CN" altLang="en-US" dirty="0"/>
              <a:t>me)</a:t>
            </a:r>
            <a:r>
              <a:rPr lang="en-US" altLang="zh-CN" dirty="0"/>
              <a:t> </a:t>
            </a:r>
            <a:r>
              <a:rPr lang="zh-CN" altLang="en-US" dirty="0"/>
              <a:t>system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so</a:t>
            </a:r>
            <a:r>
              <a:rPr lang="en-US" altLang="zh-CN" dirty="0"/>
              <a:t>ft</a:t>
            </a:r>
            <a:r>
              <a:rPr lang="zh-CN" altLang="en-US" dirty="0"/>
              <a:t>ware</a:t>
            </a:r>
            <a:r>
              <a:rPr lang="en-US" altLang="zh-CN" dirty="0"/>
              <a:t> </a:t>
            </a:r>
            <a:r>
              <a:rPr lang="zh-CN" altLang="en-US" dirty="0"/>
              <a:t>system</a:t>
            </a:r>
            <a:r>
              <a:rPr lang="en-US" altLang="zh-CN" dirty="0"/>
              <a:t> </a:t>
            </a:r>
            <a:r>
              <a:rPr lang="zh-CN" altLang="en-US" dirty="0"/>
              <a:t>whose</a:t>
            </a:r>
            <a:r>
              <a:rPr lang="en-US" altLang="zh-CN" dirty="0"/>
              <a:t> </a:t>
            </a:r>
            <a:r>
              <a:rPr lang="zh-CN" altLang="en-US" dirty="0"/>
              <a:t>correct</a:t>
            </a:r>
            <a:r>
              <a:rPr lang="en-US" altLang="zh-CN" dirty="0"/>
              <a:t> </a:t>
            </a:r>
            <a:r>
              <a:rPr lang="zh-CN" altLang="en-US" dirty="0"/>
              <a:t>func</a:t>
            </a:r>
            <a:r>
              <a:rPr lang="en-US" altLang="zh-CN" dirty="0" err="1"/>
              <a:t>ti</a:t>
            </a:r>
            <a:r>
              <a:rPr lang="zh-CN" altLang="en-US" dirty="0"/>
              <a:t>oning</a:t>
            </a:r>
            <a:r>
              <a:rPr lang="en-US" altLang="zh-CN" dirty="0"/>
              <a:t> </a:t>
            </a:r>
            <a:r>
              <a:rPr lang="zh-CN" altLang="en-US" dirty="0"/>
              <a:t>depends</a:t>
            </a:r>
            <a:r>
              <a:rPr lang="en-US" altLang="zh-CN" dirty="0"/>
              <a:t> </a:t>
            </a:r>
            <a:r>
              <a:rPr lang="zh-CN" altLang="en-US" dirty="0"/>
              <a:t>upon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results</a:t>
            </a:r>
            <a:r>
              <a:rPr lang="en-US" altLang="zh-CN" dirty="0"/>
              <a:t> </a:t>
            </a:r>
            <a:r>
              <a:rPr lang="zh-CN" altLang="en-US" dirty="0"/>
              <a:t>produced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en-US" altLang="zh-CN" dirty="0" err="1"/>
              <a:t>ti</a:t>
            </a:r>
            <a:r>
              <a:rPr lang="zh-CN" altLang="en-US" dirty="0"/>
              <a:t>me</a:t>
            </a:r>
            <a:r>
              <a:rPr lang="en-US" altLang="zh-CN" dirty="0"/>
              <a:t> </a:t>
            </a:r>
            <a:r>
              <a:rPr lang="zh-CN" altLang="en-US" dirty="0"/>
              <a:t>at</a:t>
            </a:r>
            <a:r>
              <a:rPr lang="en-US" altLang="zh-CN" dirty="0"/>
              <a:t> </a:t>
            </a:r>
            <a:r>
              <a:rPr lang="zh-CN" altLang="en-US" dirty="0"/>
              <a:t>which</a:t>
            </a:r>
            <a:r>
              <a:rPr lang="en-US" altLang="zh-CN" dirty="0"/>
              <a:t> </a:t>
            </a:r>
            <a:r>
              <a:rPr lang="zh-CN" altLang="en-US" dirty="0"/>
              <a:t>they</a:t>
            </a:r>
            <a:r>
              <a:rPr lang="en-US" altLang="zh-CN" dirty="0"/>
              <a:t> </a:t>
            </a:r>
            <a:r>
              <a:rPr lang="zh-CN" altLang="en-US" dirty="0"/>
              <a:t>are</a:t>
            </a:r>
            <a:r>
              <a:rPr lang="en-US" altLang="zh-CN" dirty="0"/>
              <a:t> </a:t>
            </a:r>
            <a:r>
              <a:rPr lang="zh-CN" altLang="en-US" dirty="0"/>
              <a:t>produced.</a:t>
            </a:r>
            <a:endParaRPr lang="zh-CN" altLang="en-US" dirty="0"/>
          </a:p>
          <a:p>
            <a:pPr indent="0" algn="l" fontAlgn="auto">
              <a:lnSpc>
                <a:spcPct val="150000"/>
              </a:lnSpc>
              <a:spcBef>
                <a:spcPts val="1800"/>
              </a:spcBef>
              <a:buClrTx/>
              <a:buSzTx/>
              <a:buNone/>
            </a:pPr>
            <a:r>
              <a:rPr lang="zh-CN" altLang="en-US" dirty="0"/>
              <a:t>•</a:t>
            </a:r>
            <a:r>
              <a:rPr lang="en-US" altLang="zh-CN" dirty="0"/>
              <a:t> 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hard</a:t>
            </a:r>
            <a:r>
              <a:rPr lang="en-US" altLang="zh-CN" dirty="0"/>
              <a:t> </a:t>
            </a:r>
            <a:r>
              <a:rPr lang="zh-CN" altLang="en-US" dirty="0"/>
              <a:t>real</a:t>
            </a:r>
            <a:r>
              <a:rPr lang="en-US" altLang="zh-CN" dirty="0"/>
              <a:t> </a:t>
            </a:r>
            <a:r>
              <a:rPr lang="en-US" altLang="zh-CN" dirty="0" err="1"/>
              <a:t>ti</a:t>
            </a:r>
            <a:r>
              <a:rPr lang="zh-CN" altLang="en-US" dirty="0"/>
              <a:t>me</a:t>
            </a:r>
            <a:r>
              <a:rPr lang="en-US" altLang="zh-CN" dirty="0"/>
              <a:t> </a:t>
            </a:r>
            <a:r>
              <a:rPr lang="zh-CN" altLang="en-US" dirty="0"/>
              <a:t>system</a:t>
            </a:r>
            <a:r>
              <a:rPr lang="en-US" altLang="zh-CN" dirty="0"/>
              <a:t> </a:t>
            </a:r>
            <a:r>
              <a:rPr lang="zh-CN" altLang="en-US" dirty="0"/>
              <a:t>fails</a:t>
            </a:r>
            <a:r>
              <a:rPr lang="en-US" altLang="zh-CN" dirty="0"/>
              <a:t> </a:t>
            </a:r>
            <a:r>
              <a:rPr lang="zh-CN" altLang="en-US" dirty="0"/>
              <a:t>if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results</a:t>
            </a:r>
            <a:r>
              <a:rPr lang="en-US" altLang="zh-CN" dirty="0"/>
              <a:t> </a:t>
            </a:r>
            <a:r>
              <a:rPr lang="zh-CN" altLang="en-US" dirty="0"/>
              <a:t>are</a:t>
            </a:r>
            <a:r>
              <a:rPr lang="en-US" altLang="zh-CN" dirty="0"/>
              <a:t> </a:t>
            </a:r>
            <a:r>
              <a:rPr lang="zh-CN" altLang="en-US" dirty="0"/>
              <a:t>not</a:t>
            </a:r>
            <a:r>
              <a:rPr lang="en-US" altLang="zh-CN" dirty="0"/>
              <a:t> </a:t>
            </a:r>
            <a:r>
              <a:rPr lang="zh-CN" altLang="en-US" dirty="0"/>
              <a:t>produced</a:t>
            </a:r>
            <a:r>
              <a:rPr lang="en-US" altLang="zh-CN" dirty="0"/>
              <a:t> </a:t>
            </a:r>
            <a:r>
              <a:rPr lang="zh-CN" altLang="en-US" dirty="0"/>
              <a:t>within</a:t>
            </a:r>
            <a:r>
              <a:rPr lang="en-US" altLang="zh-CN" dirty="0"/>
              <a:t> </a:t>
            </a:r>
            <a:r>
              <a:rPr lang="zh-CN" altLang="en-US" dirty="0"/>
              <a:t>required</a:t>
            </a:r>
            <a:r>
              <a:rPr lang="en-US" altLang="zh-CN" dirty="0"/>
              <a:t> </a:t>
            </a:r>
            <a:r>
              <a:rPr lang="en-US" altLang="zh-CN" dirty="0" err="1"/>
              <a:t>ti</a:t>
            </a:r>
            <a:r>
              <a:rPr lang="zh-CN" altLang="en-US" dirty="0"/>
              <a:t>me</a:t>
            </a:r>
            <a:r>
              <a:rPr lang="en-US" altLang="zh-CN" dirty="0"/>
              <a:t> </a:t>
            </a:r>
            <a:r>
              <a:rPr lang="zh-CN" altLang="en-US" dirty="0"/>
              <a:t>constraints,</a:t>
            </a:r>
            <a:r>
              <a:rPr lang="en-US" altLang="zh-CN" dirty="0"/>
              <a:t> </a:t>
            </a:r>
            <a:endParaRPr lang="en-US" altLang="zh-CN" dirty="0"/>
          </a:p>
          <a:p>
            <a:pPr indent="0" algn="l" fontAlgn="auto">
              <a:lnSpc>
                <a:spcPct val="150000"/>
              </a:lnSpc>
              <a:spcBef>
                <a:spcPts val="1800"/>
              </a:spcBef>
              <a:buClrTx/>
              <a:buSzTx/>
              <a:buNone/>
            </a:pPr>
            <a:r>
              <a:rPr lang="en-US" altLang="zh-CN" dirty="0"/>
              <a:t>  </a:t>
            </a:r>
            <a:r>
              <a:rPr lang="zh-CN" altLang="en-US" dirty="0"/>
              <a:t>e.g.,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fly-by-wire</a:t>
            </a:r>
            <a:r>
              <a:rPr lang="en-US" altLang="zh-CN" dirty="0"/>
              <a:t> </a:t>
            </a:r>
            <a:r>
              <a:rPr lang="zh-CN" altLang="en-US" dirty="0"/>
              <a:t>control</a:t>
            </a:r>
            <a:r>
              <a:rPr lang="en-US" altLang="zh-CN" dirty="0"/>
              <a:t> </a:t>
            </a:r>
            <a:r>
              <a:rPr lang="zh-CN" altLang="en-US" dirty="0"/>
              <a:t>system</a:t>
            </a:r>
            <a:r>
              <a:rPr lang="en-US" altLang="zh-CN" dirty="0"/>
              <a:t> </a:t>
            </a:r>
            <a:r>
              <a:rPr lang="zh-CN" altLang="en-US" dirty="0"/>
              <a:t>for</a:t>
            </a:r>
            <a:r>
              <a:rPr lang="en-US" altLang="zh-CN" dirty="0"/>
              <a:t> </a:t>
            </a:r>
            <a:r>
              <a:rPr lang="zh-CN" altLang="en-US" dirty="0"/>
              <a:t>an</a:t>
            </a:r>
            <a:r>
              <a:rPr lang="en-US" altLang="zh-CN" dirty="0"/>
              <a:t> </a:t>
            </a:r>
            <a:r>
              <a:rPr lang="zh-CN" altLang="en-US" dirty="0"/>
              <a:t>airplane</a:t>
            </a:r>
            <a:r>
              <a:rPr lang="en-US" altLang="zh-CN" dirty="0"/>
              <a:t> </a:t>
            </a:r>
            <a:r>
              <a:rPr lang="zh-CN" altLang="en-US" dirty="0"/>
              <a:t>must</a:t>
            </a:r>
            <a:r>
              <a:rPr lang="en-US" altLang="zh-CN" dirty="0"/>
              <a:t> </a:t>
            </a:r>
            <a:r>
              <a:rPr lang="zh-CN" altLang="en-US" dirty="0"/>
              <a:t>respond</a:t>
            </a:r>
            <a:r>
              <a:rPr lang="en-US" altLang="zh-CN" dirty="0"/>
              <a:t> </a:t>
            </a:r>
            <a:r>
              <a:rPr lang="zh-CN" altLang="en-US" dirty="0"/>
              <a:t>within</a:t>
            </a:r>
            <a:r>
              <a:rPr lang="en-US" altLang="zh-CN" dirty="0"/>
              <a:t> </a:t>
            </a:r>
            <a:r>
              <a:rPr lang="zh-CN" altLang="en-US" dirty="0"/>
              <a:t>specified</a:t>
            </a:r>
            <a:r>
              <a:rPr lang="en-US" altLang="zh-CN" dirty="0"/>
              <a:t> </a:t>
            </a:r>
            <a:r>
              <a:rPr lang="en-US" altLang="zh-CN" dirty="0" err="1"/>
              <a:t>ti</a:t>
            </a:r>
            <a:r>
              <a:rPr lang="zh-CN" altLang="en-US" dirty="0"/>
              <a:t>me</a:t>
            </a:r>
            <a:r>
              <a:rPr lang="en-US" altLang="zh-CN" dirty="0"/>
              <a:t> </a:t>
            </a:r>
            <a:r>
              <a:rPr lang="zh-CN" altLang="en-US" dirty="0"/>
              <a:t>limits.</a:t>
            </a:r>
            <a:endParaRPr lang="zh-CN" altLang="en-US" dirty="0"/>
          </a:p>
          <a:p>
            <a:pPr indent="0" algn="l" fontAlgn="auto">
              <a:lnSpc>
                <a:spcPct val="150000"/>
              </a:lnSpc>
              <a:spcBef>
                <a:spcPts val="1800"/>
              </a:spcBef>
              <a:buClrTx/>
              <a:buSzTx/>
              <a:buNone/>
            </a:pPr>
            <a:r>
              <a:rPr lang="zh-CN" altLang="en-US" dirty="0"/>
              <a:t>•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so</a:t>
            </a:r>
            <a:r>
              <a:rPr lang="en-US" altLang="zh-CN" dirty="0">
                <a:solidFill>
                  <a:srgbClr val="C00000"/>
                </a:solidFill>
              </a:rPr>
              <a:t>ft </a:t>
            </a:r>
            <a:r>
              <a:rPr lang="zh-CN" altLang="en-US" dirty="0"/>
              <a:t>real</a:t>
            </a:r>
            <a:r>
              <a:rPr lang="en-US" altLang="zh-CN" dirty="0"/>
              <a:t> </a:t>
            </a:r>
            <a:r>
              <a:rPr lang="en-US" altLang="zh-CN" dirty="0" err="1"/>
              <a:t>ti</a:t>
            </a:r>
            <a:r>
              <a:rPr lang="zh-CN" altLang="en-US" dirty="0"/>
              <a:t>me</a:t>
            </a:r>
            <a:r>
              <a:rPr lang="en-US" altLang="zh-CN" dirty="0"/>
              <a:t> </a:t>
            </a:r>
            <a:r>
              <a:rPr lang="zh-CN" altLang="en-US" dirty="0"/>
              <a:t>system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degraded</a:t>
            </a:r>
            <a:r>
              <a:rPr lang="en-US" altLang="zh-CN" dirty="0"/>
              <a:t> </a:t>
            </a:r>
            <a:r>
              <a:rPr lang="zh-CN" altLang="en-US" dirty="0"/>
              <a:t>if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results</a:t>
            </a:r>
            <a:r>
              <a:rPr lang="en-US" altLang="zh-CN" dirty="0"/>
              <a:t> </a:t>
            </a:r>
            <a:r>
              <a:rPr lang="zh-CN" altLang="en-US" dirty="0"/>
              <a:t>are</a:t>
            </a:r>
            <a:r>
              <a:rPr lang="en-US" altLang="zh-CN" dirty="0"/>
              <a:t> </a:t>
            </a:r>
            <a:r>
              <a:rPr lang="zh-CN" altLang="en-US" dirty="0"/>
              <a:t>not</a:t>
            </a:r>
            <a:r>
              <a:rPr lang="en-US" altLang="zh-CN" dirty="0"/>
              <a:t> </a:t>
            </a:r>
            <a:r>
              <a:rPr lang="zh-CN" altLang="en-US" dirty="0"/>
              <a:t>produced</a:t>
            </a:r>
            <a:r>
              <a:rPr lang="en-US" altLang="zh-CN" dirty="0"/>
              <a:t> </a:t>
            </a:r>
            <a:r>
              <a:rPr lang="zh-CN" altLang="en-US" dirty="0"/>
              <a:t>within</a:t>
            </a:r>
            <a:r>
              <a:rPr lang="en-US" altLang="zh-CN" dirty="0"/>
              <a:t> </a:t>
            </a:r>
            <a:r>
              <a:rPr lang="zh-CN" altLang="en-US" dirty="0"/>
              <a:t>required</a:t>
            </a:r>
            <a:r>
              <a:rPr lang="en-US" altLang="zh-CN" dirty="0"/>
              <a:t> </a:t>
            </a:r>
            <a:r>
              <a:rPr lang="en-US" altLang="zh-CN" dirty="0" err="1"/>
              <a:t>ti</a:t>
            </a:r>
            <a:r>
              <a:rPr lang="zh-CN" altLang="en-US" dirty="0"/>
              <a:t>me</a:t>
            </a:r>
            <a:r>
              <a:rPr lang="en-US" altLang="zh-CN" dirty="0"/>
              <a:t> </a:t>
            </a:r>
            <a:r>
              <a:rPr lang="zh-CN" altLang="en-US" dirty="0"/>
              <a:t>constraints,</a:t>
            </a:r>
            <a:r>
              <a:rPr lang="en-US" altLang="zh-CN" dirty="0"/>
              <a:t> </a:t>
            </a:r>
            <a:endParaRPr lang="en-US" altLang="zh-CN" dirty="0"/>
          </a:p>
          <a:p>
            <a:pPr indent="0" algn="l" fontAlgn="auto">
              <a:lnSpc>
                <a:spcPct val="150000"/>
              </a:lnSpc>
              <a:spcBef>
                <a:spcPts val="1800"/>
              </a:spcBef>
              <a:buClrTx/>
              <a:buSzTx/>
              <a:buNone/>
            </a:pPr>
            <a:r>
              <a:rPr lang="en-US" altLang="zh-CN" dirty="0"/>
              <a:t>  </a:t>
            </a:r>
            <a:r>
              <a:rPr lang="zh-CN" altLang="en-US" dirty="0"/>
              <a:t>e.g.,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network</a:t>
            </a:r>
            <a:r>
              <a:rPr lang="en-US" altLang="zh-CN" dirty="0"/>
              <a:t> </a:t>
            </a:r>
            <a:r>
              <a:rPr lang="zh-CN" altLang="en-US" dirty="0"/>
              <a:t>router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permi</a:t>
            </a:r>
            <a:r>
              <a:rPr lang="en-US" altLang="zh-CN" dirty="0" err="1"/>
              <a:t>tt</a:t>
            </a:r>
            <a:r>
              <a:rPr lang="zh-CN" altLang="en-US" dirty="0"/>
              <a:t>ed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en-US" altLang="zh-CN" dirty="0" err="1"/>
              <a:t>ti</a:t>
            </a:r>
            <a:r>
              <a:rPr lang="zh-CN" altLang="en-US" dirty="0"/>
              <a:t>me</a:t>
            </a:r>
            <a:r>
              <a:rPr lang="en-US" altLang="zh-CN" dirty="0"/>
              <a:t> </a:t>
            </a:r>
            <a:r>
              <a:rPr lang="zh-CN" altLang="en-US" dirty="0"/>
              <a:t>out</a:t>
            </a:r>
            <a:r>
              <a:rPr lang="en-US" altLang="zh-CN" dirty="0"/>
              <a:t> </a:t>
            </a:r>
            <a:r>
              <a:rPr lang="zh-CN" altLang="en-US" dirty="0"/>
              <a:t>or</a:t>
            </a:r>
            <a:r>
              <a:rPr lang="en-US" altLang="zh-CN" dirty="0"/>
              <a:t> </a:t>
            </a:r>
            <a:r>
              <a:rPr lang="zh-CN" altLang="en-US" dirty="0"/>
              <a:t>lose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packet.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10427335" cy="790575"/>
          </a:xfrm>
        </p:spPr>
        <p:txBody>
          <a:bodyPr>
            <a:normAutofit/>
          </a:bodyPr>
          <a:lstStyle/>
          <a:p>
            <a:r>
              <a:rPr lang="zh-CN" altLang="en-US" dirty="0"/>
              <a:t>Architectural</a:t>
            </a:r>
            <a:r>
              <a:rPr lang="en-US" altLang="zh-CN" dirty="0"/>
              <a:t> </a:t>
            </a:r>
            <a:r>
              <a:rPr lang="zh-CN" altLang="en-US" dirty="0"/>
              <a:t>Style</a:t>
            </a:r>
            <a:r>
              <a:rPr lang="en-US" altLang="zh-CN" dirty="0"/>
              <a:t>: </a:t>
            </a:r>
            <a:r>
              <a:rPr lang="zh-CN" altLang="en-US" dirty="0"/>
              <a:t>Daemon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91565" y="1482725"/>
            <a:ext cx="10030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daemon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used</a:t>
            </a:r>
            <a:r>
              <a:rPr lang="en-US" altLang="zh-CN" dirty="0"/>
              <a:t> </a:t>
            </a:r>
            <a:r>
              <a:rPr lang="zh-CN" altLang="en-US" dirty="0"/>
              <a:t>when</a:t>
            </a:r>
            <a:r>
              <a:rPr lang="en-US" altLang="zh-CN" dirty="0"/>
              <a:t> </a:t>
            </a:r>
            <a:r>
              <a:rPr lang="zh-CN" altLang="en-US" dirty="0"/>
              <a:t>messages</a:t>
            </a:r>
            <a:r>
              <a:rPr lang="en-US" altLang="zh-CN" dirty="0"/>
              <a:t> </a:t>
            </a:r>
            <a:r>
              <a:rPr lang="zh-CN" altLang="en-US" dirty="0"/>
              <a:t>might</a:t>
            </a:r>
            <a:r>
              <a:rPr lang="en-US" altLang="zh-CN" dirty="0"/>
              <a:t> </a:t>
            </a:r>
            <a:r>
              <a:rPr lang="zh-CN" altLang="en-US" dirty="0"/>
              <a:t>arrive</a:t>
            </a:r>
            <a:r>
              <a:rPr lang="en-US" altLang="zh-CN" dirty="0"/>
              <a:t> </a:t>
            </a:r>
            <a:r>
              <a:rPr lang="zh-CN" altLang="en-US" dirty="0"/>
              <a:t>at</a:t>
            </a:r>
            <a:r>
              <a:rPr lang="en-US" altLang="zh-CN" dirty="0"/>
              <a:t> </a:t>
            </a:r>
            <a:r>
              <a:rPr lang="zh-CN" altLang="en-US" dirty="0"/>
              <a:t>closer</a:t>
            </a:r>
            <a:r>
              <a:rPr lang="en-US" altLang="zh-CN" dirty="0"/>
              <a:t> </a:t>
            </a:r>
            <a:r>
              <a:rPr lang="zh-CN" altLang="en-US" dirty="0"/>
              <a:t>intervals</a:t>
            </a:r>
            <a:r>
              <a:rPr lang="en-US" altLang="zh-CN" dirty="0"/>
              <a:t> </a:t>
            </a:r>
            <a:r>
              <a:rPr lang="zh-CN" altLang="en-US" dirty="0"/>
              <a:t>than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en-US" altLang="zh-CN" dirty="0" err="1"/>
              <a:t>ti</a:t>
            </a:r>
            <a:r>
              <a:rPr lang="zh-CN" altLang="en-US" dirty="0"/>
              <a:t>me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process</a:t>
            </a:r>
            <a:r>
              <a:rPr lang="en-US" altLang="zh-CN" dirty="0"/>
              <a:t> </a:t>
            </a:r>
            <a:r>
              <a:rPr lang="zh-CN" altLang="en-US" dirty="0"/>
              <a:t>them.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300" y="2062480"/>
            <a:ext cx="7639050" cy="18649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1565" y="3927475"/>
            <a:ext cx="9904730" cy="2086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Example: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Web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server</a:t>
            </a:r>
            <a:endParaRPr lang="zh-CN" altLang="en-US" dirty="0">
              <a:solidFill>
                <a:srgbClr val="C00000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daemon</a:t>
            </a:r>
            <a:r>
              <a:rPr lang="en-US" altLang="zh-CN" dirty="0"/>
              <a:t> </a:t>
            </a:r>
            <a:r>
              <a:rPr lang="zh-CN" altLang="en-US" dirty="0"/>
              <a:t>listens</a:t>
            </a:r>
            <a:r>
              <a:rPr lang="en-US" altLang="zh-CN" dirty="0"/>
              <a:t> </a:t>
            </a:r>
            <a:r>
              <a:rPr lang="zh-CN" altLang="en-US" dirty="0"/>
              <a:t>at</a:t>
            </a:r>
            <a:r>
              <a:rPr lang="en-US" altLang="zh-CN" dirty="0"/>
              <a:t> </a:t>
            </a:r>
            <a:r>
              <a:rPr lang="zh-CN" altLang="en-US" dirty="0"/>
              <a:t>port</a:t>
            </a:r>
            <a:r>
              <a:rPr lang="en-US" altLang="zh-CN" dirty="0"/>
              <a:t> </a:t>
            </a:r>
            <a:r>
              <a:rPr lang="zh-CN" altLang="en-US" dirty="0"/>
              <a:t>80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When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message</a:t>
            </a:r>
            <a:r>
              <a:rPr lang="en-US" altLang="zh-CN" dirty="0"/>
              <a:t> </a:t>
            </a:r>
            <a:r>
              <a:rPr lang="zh-CN" altLang="en-US" dirty="0"/>
              <a:t>arrives</a:t>
            </a:r>
            <a:r>
              <a:rPr lang="en-US" altLang="zh-CN" dirty="0"/>
              <a:t> </a:t>
            </a:r>
            <a:r>
              <a:rPr lang="zh-CN" altLang="en-US" dirty="0"/>
              <a:t>it: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• spawns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processes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handle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message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• returns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listening</a:t>
            </a:r>
            <a:r>
              <a:rPr lang="en-US" altLang="zh-CN" dirty="0"/>
              <a:t> </a:t>
            </a:r>
            <a:r>
              <a:rPr lang="zh-CN" altLang="en-US" dirty="0"/>
              <a:t>at</a:t>
            </a:r>
            <a:r>
              <a:rPr lang="en-US" altLang="zh-CN" dirty="0"/>
              <a:t> </a:t>
            </a:r>
            <a:r>
              <a:rPr lang="zh-CN" altLang="en-US" dirty="0"/>
              <a:t>port</a:t>
            </a:r>
            <a:r>
              <a:rPr lang="en-US" altLang="zh-CN" dirty="0"/>
              <a:t> </a:t>
            </a:r>
            <a:r>
              <a:rPr lang="zh-CN" altLang="en-US" dirty="0"/>
              <a:t>80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Architectural</a:t>
            </a:r>
            <a:r>
              <a:rPr lang="en-US" altLang="zh-CN" dirty="0"/>
              <a:t> </a:t>
            </a:r>
            <a:r>
              <a:rPr lang="zh-CN" altLang="en-US" dirty="0"/>
              <a:t>Style</a:t>
            </a:r>
            <a:r>
              <a:rPr lang="en-US" altLang="zh-CN" dirty="0"/>
              <a:t>: MVC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02030" y="1871980"/>
            <a:ext cx="10187940" cy="20224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lang="en-US" altLang="zh-CN" sz="2000" b="1" dirty="0">
                <a:solidFill>
                  <a:srgbClr val="515223"/>
                </a:solidFill>
              </a:rPr>
              <a:t>Example 3: Model/View/Controller (MVC)</a:t>
            </a:r>
            <a:endParaRPr lang="en-US" altLang="zh-CN" sz="2000" b="1" dirty="0">
              <a:solidFill>
                <a:srgbClr val="017AB8"/>
              </a:solidFill>
            </a:endParaRPr>
          </a:p>
          <a:p>
            <a:pPr indent="0" fontAlgn="auto">
              <a:spcBef>
                <a:spcPts val="1800"/>
              </a:spcBef>
            </a:pPr>
            <a:r>
              <a:rPr lang="en-US" altLang="zh-CN" sz="2000" dirty="0"/>
              <a:t>	</a:t>
            </a:r>
            <a:r>
              <a:rPr lang="zh-CN" altLang="en-US" sz="2000" dirty="0"/>
              <a:t>This</a:t>
            </a:r>
            <a:r>
              <a:rPr lang="en-US" altLang="zh-CN" sz="2000" dirty="0"/>
              <a:t> </a:t>
            </a:r>
            <a:r>
              <a:rPr lang="zh-CN" altLang="en-US" sz="2000" dirty="0"/>
              <a:t>architecture</a:t>
            </a:r>
            <a:r>
              <a:rPr lang="en-US" altLang="zh-CN" sz="2000" dirty="0"/>
              <a:t> </a:t>
            </a:r>
            <a:r>
              <a:rPr lang="zh-CN" altLang="en-US" sz="2000" dirty="0"/>
              <a:t>is</a:t>
            </a:r>
            <a:r>
              <a:rPr lang="en-US" altLang="zh-CN" sz="2000" dirty="0"/>
              <a:t> </a:t>
            </a:r>
            <a:r>
              <a:rPr lang="zh-CN" altLang="en-US" sz="2000" dirty="0"/>
              <a:t>used</a:t>
            </a:r>
            <a:r>
              <a:rPr lang="en-US" altLang="zh-CN" sz="2000" dirty="0"/>
              <a:t> </a:t>
            </a:r>
            <a:r>
              <a:rPr lang="zh-CN" altLang="en-US" sz="2000" dirty="0"/>
              <a:t>to</a:t>
            </a:r>
            <a:r>
              <a:rPr lang="en-US" altLang="zh-CN" sz="2000" dirty="0"/>
              <a:t> </a:t>
            </a:r>
            <a:r>
              <a:rPr lang="zh-CN" altLang="en-US" sz="2000" dirty="0"/>
              <a:t>control</a:t>
            </a:r>
            <a:r>
              <a:rPr lang="en-US" altLang="zh-CN" sz="2000" dirty="0"/>
              <a:t> </a:t>
            </a:r>
            <a:r>
              <a:rPr lang="zh-CN" altLang="en-US" sz="2000" dirty="0"/>
              <a:t>a</a:t>
            </a:r>
            <a:r>
              <a:rPr lang="en-US" altLang="zh-CN" sz="2000" dirty="0"/>
              <a:t> </a:t>
            </a:r>
            <a:r>
              <a:rPr lang="zh-CN" altLang="en-US" sz="2000" dirty="0"/>
              <a:t>complex</a:t>
            </a:r>
            <a:r>
              <a:rPr lang="en-US" altLang="zh-CN" sz="2000" dirty="0"/>
              <a:t> </a:t>
            </a:r>
            <a:r>
              <a:rPr lang="zh-CN" altLang="en-US" sz="2000" dirty="0"/>
              <a:t>user</a:t>
            </a:r>
            <a:r>
              <a:rPr lang="en-US" altLang="zh-CN" sz="2000" dirty="0"/>
              <a:t> </a:t>
            </a:r>
            <a:r>
              <a:rPr lang="zh-CN" altLang="en-US" sz="2000" dirty="0"/>
              <a:t>interface.	</a:t>
            </a:r>
            <a:endParaRPr lang="zh-CN" altLang="en-US" sz="2000" dirty="0"/>
          </a:p>
          <a:p>
            <a:pPr indent="0" fontAlgn="auto">
              <a:spcBef>
                <a:spcPts val="1800"/>
              </a:spcBef>
            </a:pPr>
            <a:r>
              <a:rPr lang="en-US" altLang="zh-CN" sz="2000" dirty="0"/>
              <a:t>	</a:t>
            </a:r>
            <a:r>
              <a:rPr lang="zh-CN" altLang="en-US" sz="2000" dirty="0"/>
              <a:t>It</a:t>
            </a:r>
            <a:r>
              <a:rPr lang="en-US" altLang="zh-CN" sz="2000" dirty="0"/>
              <a:t> </a:t>
            </a:r>
            <a:r>
              <a:rPr lang="zh-CN" altLang="en-US" sz="2000" dirty="0"/>
              <a:t>is</a:t>
            </a:r>
            <a:r>
              <a:rPr lang="en-US" altLang="zh-CN" sz="2000" dirty="0"/>
              <a:t> </a:t>
            </a:r>
            <a:r>
              <a:rPr lang="zh-CN" altLang="en-US" sz="2000" dirty="0"/>
              <a:t>the</a:t>
            </a:r>
            <a:r>
              <a:rPr lang="en-US" altLang="zh-CN" sz="2000" dirty="0"/>
              <a:t> </a:t>
            </a:r>
            <a:r>
              <a:rPr lang="zh-CN" altLang="en-US" sz="2000" dirty="0"/>
              <a:t>standard</a:t>
            </a:r>
            <a:r>
              <a:rPr lang="en-US" altLang="zh-CN" sz="2000" dirty="0"/>
              <a:t> </a:t>
            </a:r>
            <a:r>
              <a:rPr lang="zh-CN" altLang="en-US" sz="2000" dirty="0"/>
              <a:t>architecture</a:t>
            </a:r>
            <a:r>
              <a:rPr lang="en-US" altLang="zh-CN" sz="2000" dirty="0"/>
              <a:t> </a:t>
            </a:r>
            <a:r>
              <a:rPr lang="zh-CN" altLang="en-US" sz="2000" dirty="0"/>
              <a:t>for</a:t>
            </a:r>
            <a:r>
              <a:rPr lang="en-US" altLang="zh-CN" sz="2000" dirty="0"/>
              <a:t> </a:t>
            </a:r>
            <a:r>
              <a:rPr lang="zh-CN" altLang="en-US" sz="2000" dirty="0"/>
              <a:t>mobile</a:t>
            </a:r>
            <a:r>
              <a:rPr lang="en-US" altLang="zh-CN" sz="2000" dirty="0"/>
              <a:t> </a:t>
            </a:r>
            <a:r>
              <a:rPr lang="zh-CN" altLang="en-US" sz="2000" dirty="0"/>
              <a:t>apps</a:t>
            </a:r>
            <a:r>
              <a:rPr lang="en-US" altLang="zh-CN" sz="2000" dirty="0"/>
              <a:t> </a:t>
            </a:r>
            <a:r>
              <a:rPr lang="zh-CN" altLang="en-US" sz="2000" dirty="0"/>
              <a:t>and</a:t>
            </a:r>
            <a:r>
              <a:rPr lang="en-US" altLang="zh-CN" sz="2000" dirty="0"/>
              <a:t> </a:t>
            </a:r>
            <a:r>
              <a:rPr lang="zh-CN" altLang="en-US" sz="2000" dirty="0"/>
              <a:t>widely</a:t>
            </a:r>
            <a:r>
              <a:rPr lang="en-US" altLang="zh-CN" sz="2000" dirty="0"/>
              <a:t> </a:t>
            </a:r>
            <a:r>
              <a:rPr lang="zh-CN" altLang="en-US" sz="2000" dirty="0"/>
              <a:t>used</a:t>
            </a:r>
            <a:r>
              <a:rPr lang="en-US" altLang="zh-CN" sz="2000" dirty="0"/>
              <a:t> </a:t>
            </a:r>
            <a:r>
              <a:rPr lang="zh-CN" altLang="en-US" sz="2000" dirty="0"/>
              <a:t>in</a:t>
            </a:r>
            <a:r>
              <a:rPr lang="en-US" altLang="zh-CN" sz="2000" dirty="0"/>
              <a:t> </a:t>
            </a:r>
            <a:r>
              <a:rPr lang="zh-CN" altLang="en-US" sz="2000" dirty="0"/>
              <a:t>robotics.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Model/View/Controller</a:t>
            </a:r>
            <a:r>
              <a:rPr lang="en-US" altLang="zh-CN"/>
              <a:t> </a:t>
            </a:r>
            <a:r>
              <a:rPr lang="zh-CN" altLang="en-US"/>
              <a:t>(MVC)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1565" y="1750060"/>
            <a:ext cx="967740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Bef>
                <a:spcPts val="1800"/>
              </a:spcBef>
            </a:pPr>
            <a:r>
              <a:rPr lang="en-US" altLang="zh-CN" sz="2000" b="1" dirty="0">
                <a:solidFill>
                  <a:srgbClr val="515223"/>
                </a:solidFill>
              </a:rPr>
              <a:t>The definition of Model/View/Controller (MVC) is in a state of flux. The term is used to describe a range of architectures and designs</a:t>
            </a:r>
            <a:r>
              <a:rPr lang="en-US" altLang="zh-CN" sz="2000" b="1" dirty="0">
                <a:solidFill>
                  <a:srgbClr val="017AB8"/>
                </a:solidFill>
              </a:rPr>
              <a:t>.	</a:t>
            </a:r>
            <a:endParaRPr lang="en-US" altLang="zh-CN" sz="2000" b="1" dirty="0">
              <a:solidFill>
                <a:srgbClr val="017AB8"/>
              </a:solidFill>
            </a:endParaRPr>
          </a:p>
          <a:p>
            <a:pPr indent="0" fontAlgn="auto">
              <a:spcBef>
                <a:spcPts val="1800"/>
              </a:spcBef>
            </a:pPr>
            <a:r>
              <a:rPr lang="en-US" sz="2000" dirty="0"/>
              <a:t>	</a:t>
            </a:r>
            <a:r>
              <a:rPr sz="2000" dirty="0"/>
              <a:t>Some</a:t>
            </a:r>
            <a:r>
              <a:rPr lang="en-US" sz="2000" dirty="0"/>
              <a:t> </a:t>
            </a:r>
            <a:r>
              <a:rPr sz="2000" dirty="0"/>
              <a:t>are</a:t>
            </a:r>
            <a:r>
              <a:rPr lang="en-US" sz="2000" dirty="0"/>
              <a:t> </a:t>
            </a:r>
            <a:r>
              <a:rPr sz="2000" dirty="0"/>
              <a:t>system</a:t>
            </a:r>
            <a:r>
              <a:rPr lang="en-US" sz="2000" dirty="0"/>
              <a:t> </a:t>
            </a:r>
            <a:r>
              <a:rPr sz="2000" dirty="0"/>
              <a:t>architectures,</a:t>
            </a:r>
            <a:r>
              <a:rPr lang="en-US" sz="2000" dirty="0"/>
              <a:t> </a:t>
            </a:r>
            <a:r>
              <a:rPr sz="2000" dirty="0"/>
              <a:t>where</a:t>
            </a:r>
            <a:r>
              <a:rPr lang="en-US" sz="2000" dirty="0"/>
              <a:t> </a:t>
            </a:r>
            <a:r>
              <a:rPr sz="2000" dirty="0"/>
              <a:t>the</a:t>
            </a:r>
            <a:r>
              <a:rPr lang="en-US" sz="2000" dirty="0"/>
              <a:t> </a:t>
            </a:r>
            <a:r>
              <a:rPr sz="2000" dirty="0"/>
              <a:t>model,</a:t>
            </a:r>
            <a:r>
              <a:rPr lang="en-US" sz="2000" dirty="0"/>
              <a:t> </a:t>
            </a:r>
            <a:r>
              <a:rPr sz="2000" dirty="0"/>
              <a:t>view,</a:t>
            </a:r>
            <a:r>
              <a:rPr lang="en-US" sz="2000" dirty="0"/>
              <a:t> </a:t>
            </a:r>
            <a:r>
              <a:rPr sz="2000" dirty="0"/>
              <a:t>and</a:t>
            </a:r>
            <a:r>
              <a:rPr lang="en-US" sz="2000" dirty="0"/>
              <a:t> </a:t>
            </a:r>
            <a:r>
              <a:rPr sz="2000" dirty="0"/>
              <a:t>controller</a:t>
            </a:r>
            <a:r>
              <a:rPr lang="en-US" sz="2000" dirty="0"/>
              <a:t> </a:t>
            </a:r>
            <a:r>
              <a:rPr sz="2000" dirty="0"/>
              <a:t>are</a:t>
            </a:r>
            <a:r>
              <a:rPr lang="en-US" sz="2000" dirty="0"/>
              <a:t> </a:t>
            </a:r>
            <a:r>
              <a:rPr sz="2000" dirty="0"/>
              <a:t>separate</a:t>
            </a:r>
            <a:r>
              <a:rPr lang="en-US" sz="2000" dirty="0"/>
              <a:t> </a:t>
            </a:r>
            <a:r>
              <a:rPr sz="2000" dirty="0"/>
              <a:t>components.		</a:t>
            </a:r>
            <a:endParaRPr sz="2000" dirty="0"/>
          </a:p>
          <a:p>
            <a:pPr indent="0" fontAlgn="auto">
              <a:spcBef>
                <a:spcPts val="1800"/>
              </a:spcBef>
            </a:pPr>
            <a:r>
              <a:rPr lang="en-US" sz="2000" dirty="0"/>
              <a:t>	</a:t>
            </a:r>
            <a:r>
              <a:rPr sz="2000" dirty="0"/>
              <a:t>Some</a:t>
            </a:r>
            <a:r>
              <a:rPr lang="en-US" sz="2000" dirty="0"/>
              <a:t> </a:t>
            </a:r>
            <a:r>
              <a:rPr sz="2000" dirty="0"/>
              <a:t>are</a:t>
            </a:r>
            <a:r>
              <a:rPr lang="en-US" sz="2000" dirty="0"/>
              <a:t> </a:t>
            </a:r>
            <a:r>
              <a:rPr sz="2000" dirty="0"/>
              <a:t>program</a:t>
            </a:r>
            <a:r>
              <a:rPr lang="en-US" sz="2000" dirty="0"/>
              <a:t> </a:t>
            </a:r>
            <a:r>
              <a:rPr sz="2000" dirty="0"/>
              <a:t>designs,</a:t>
            </a:r>
            <a:r>
              <a:rPr lang="en-US" sz="2000" dirty="0"/>
              <a:t> </a:t>
            </a:r>
            <a:r>
              <a:rPr sz="2000" dirty="0"/>
              <a:t>with</a:t>
            </a:r>
            <a:r>
              <a:rPr lang="en-US" sz="2000" dirty="0"/>
              <a:t> </a:t>
            </a:r>
            <a:r>
              <a:rPr sz="2000" dirty="0"/>
              <a:t>classes</a:t>
            </a:r>
            <a:r>
              <a:rPr lang="en-US" sz="2000" dirty="0"/>
              <a:t> </a:t>
            </a:r>
            <a:r>
              <a:rPr sz="2000" dirty="0"/>
              <a:t>called</a:t>
            </a:r>
            <a:r>
              <a:rPr lang="en-US" sz="2000" dirty="0"/>
              <a:t> </a:t>
            </a:r>
            <a:r>
              <a:rPr sz="2000" dirty="0"/>
              <a:t>model,</a:t>
            </a:r>
            <a:r>
              <a:rPr lang="en-US" sz="2000" dirty="0"/>
              <a:t> </a:t>
            </a:r>
            <a:r>
              <a:rPr sz="2000" dirty="0"/>
              <a:t>view,</a:t>
            </a:r>
            <a:r>
              <a:rPr lang="en-US" sz="2000" dirty="0"/>
              <a:t> </a:t>
            </a:r>
            <a:r>
              <a:rPr sz="2000" dirty="0"/>
              <a:t>and</a:t>
            </a:r>
            <a:r>
              <a:rPr lang="en-US" sz="2000" dirty="0"/>
              <a:t> </a:t>
            </a:r>
            <a:r>
              <a:rPr sz="2000" dirty="0"/>
              <a:t>controller.</a:t>
            </a:r>
            <a:r>
              <a:rPr lang="en-US" altLang="zh-CN" sz="2000" dirty="0"/>
              <a:t> 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2355" y="238125"/>
            <a:ext cx="10067290" cy="790575"/>
          </a:xfrm>
        </p:spPr>
        <p:txBody>
          <a:bodyPr>
            <a:normAutofit/>
          </a:bodyPr>
          <a:lstStyle/>
          <a:p>
            <a:r>
              <a:rPr lang="zh-CN" altLang="en-US" sz="3110"/>
              <a:t>Model/View/Controller</a:t>
            </a:r>
            <a:r>
              <a:rPr lang="en-US" altLang="zh-CN" sz="3110"/>
              <a:t> </a:t>
            </a:r>
            <a:r>
              <a:rPr lang="zh-CN" altLang="en-US" sz="3110"/>
              <a:t>as</a:t>
            </a:r>
            <a:r>
              <a:rPr lang="en-US" altLang="zh-CN" sz="3110"/>
              <a:t> </a:t>
            </a:r>
            <a:r>
              <a:rPr lang="zh-CN" altLang="en-US" sz="3110"/>
              <a:t>a</a:t>
            </a:r>
            <a:r>
              <a:rPr lang="en-US" altLang="zh-CN" sz="3110"/>
              <a:t> </a:t>
            </a:r>
            <a:r>
              <a:rPr lang="zh-CN" altLang="en-US" sz="3110"/>
              <a:t>System</a:t>
            </a:r>
            <a:r>
              <a:rPr lang="en-US" altLang="zh-CN" sz="3110"/>
              <a:t> </a:t>
            </a:r>
            <a:r>
              <a:rPr lang="zh-CN" altLang="en-US" sz="3110"/>
              <a:t>Architecture</a:t>
            </a:r>
            <a:endParaRPr lang="zh-CN" altLang="en-US" sz="311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0245" y="1543685"/>
            <a:ext cx="8271510" cy="377063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Example:</a:t>
            </a:r>
            <a:r>
              <a:rPr lang="en-US" altLang="zh-CN" dirty="0"/>
              <a:t> Trading System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49" y="1380364"/>
            <a:ext cx="7772400" cy="429222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9333230" cy="790575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037" y="1658620"/>
            <a:ext cx="9813925" cy="3103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  <a:spcBef>
                <a:spcPts val="1800"/>
              </a:spcBef>
            </a:pP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company</a:t>
            </a:r>
            <a:r>
              <a:rPr lang="en-US" dirty="0"/>
              <a:t> </a:t>
            </a:r>
            <a:r>
              <a:rPr dirty="0"/>
              <a:t>that</a:t>
            </a:r>
            <a:r>
              <a:rPr lang="en-US" dirty="0"/>
              <a:t> </a:t>
            </a:r>
            <a:r>
              <a:rPr dirty="0"/>
              <a:t>makes</a:t>
            </a:r>
            <a:r>
              <a:rPr lang="en-US" dirty="0"/>
              <a:t> </a:t>
            </a:r>
            <a:r>
              <a:rPr dirty="0"/>
              <a:t>sports</a:t>
            </a:r>
            <a:r>
              <a:rPr lang="en-US" dirty="0"/>
              <a:t> </a:t>
            </a:r>
            <a:r>
              <a:rPr dirty="0"/>
              <a:t>equipment</a:t>
            </a:r>
            <a:r>
              <a:rPr lang="en-US" dirty="0"/>
              <a:t> </a:t>
            </a:r>
            <a:r>
              <a:rPr dirty="0"/>
              <a:t>decides</a:t>
            </a:r>
            <a:r>
              <a:rPr lang="en-US" dirty="0"/>
              <a:t> </a:t>
            </a:r>
            <a:r>
              <a:rPr dirty="0"/>
              <a:t>to</a:t>
            </a:r>
            <a:r>
              <a:rPr lang="en-US" dirty="0"/>
              <a:t> </a:t>
            </a:r>
            <a:r>
              <a:rPr dirty="0"/>
              <a:t>create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system</a:t>
            </a:r>
            <a:r>
              <a:rPr lang="en-US" dirty="0"/>
              <a:t> </a:t>
            </a:r>
            <a:r>
              <a:rPr dirty="0"/>
              <a:t>for</a:t>
            </a:r>
            <a:r>
              <a:rPr lang="en-US" dirty="0"/>
              <a:t> </a:t>
            </a:r>
            <a:r>
              <a:rPr dirty="0"/>
              <a:t>selling</a:t>
            </a:r>
            <a:r>
              <a:rPr lang="en-US" dirty="0"/>
              <a:t> </a:t>
            </a:r>
            <a:r>
              <a:rPr dirty="0"/>
              <a:t>sports</a:t>
            </a:r>
            <a:r>
              <a:rPr lang="en-US" dirty="0"/>
              <a:t> </a:t>
            </a:r>
            <a:r>
              <a:rPr dirty="0"/>
              <a:t>equipment</a:t>
            </a:r>
            <a:r>
              <a:rPr lang="en-US" dirty="0"/>
              <a:t> </a:t>
            </a:r>
            <a:r>
              <a:rPr dirty="0"/>
              <a:t>online.	</a:t>
            </a:r>
            <a:r>
              <a:rPr lang="en-US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company</a:t>
            </a:r>
            <a:r>
              <a:rPr lang="en-US" dirty="0"/>
              <a:t> </a:t>
            </a:r>
            <a:r>
              <a:rPr dirty="0"/>
              <a:t>already</a:t>
            </a:r>
            <a:r>
              <a:rPr lang="en-US" dirty="0"/>
              <a:t> </a:t>
            </a:r>
            <a:r>
              <a:rPr dirty="0"/>
              <a:t>has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>
                <a:solidFill>
                  <a:srgbClr val="C00000"/>
                </a:solidFill>
              </a:rPr>
              <a:t>product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database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dirty="0"/>
              <a:t>with</a:t>
            </a:r>
            <a:r>
              <a:rPr lang="en-US" dirty="0"/>
              <a:t> </a:t>
            </a:r>
            <a:r>
              <a:rPr dirty="0"/>
              <a:t>descrip</a:t>
            </a:r>
            <a:r>
              <a:rPr lang="en-US" dirty="0"/>
              <a:t>ti</a:t>
            </a:r>
            <a:r>
              <a:rPr dirty="0"/>
              <a:t>on,</a:t>
            </a:r>
            <a:r>
              <a:rPr lang="en-US" dirty="0"/>
              <a:t> </a:t>
            </a:r>
            <a:r>
              <a:rPr dirty="0"/>
              <a:t>marke</a:t>
            </a:r>
            <a:r>
              <a:rPr lang="en-US" dirty="0"/>
              <a:t>ti</a:t>
            </a:r>
            <a:r>
              <a:rPr dirty="0"/>
              <a:t>ng</a:t>
            </a:r>
            <a:r>
              <a:rPr lang="en-US" dirty="0"/>
              <a:t> </a:t>
            </a:r>
            <a:r>
              <a:rPr dirty="0"/>
              <a:t>informa</a:t>
            </a:r>
            <a:r>
              <a:rPr lang="en-US" dirty="0"/>
              <a:t>ti</a:t>
            </a:r>
            <a:r>
              <a:rPr dirty="0"/>
              <a:t>on,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/>
              <a:t>prices</a:t>
            </a:r>
            <a:r>
              <a:rPr lang="en-US" dirty="0"/>
              <a:t> </a:t>
            </a:r>
            <a:r>
              <a:rPr dirty="0"/>
              <a:t>of</a:t>
            </a:r>
            <a:r>
              <a:rPr lang="en-US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equipment</a:t>
            </a:r>
            <a:r>
              <a:rPr lang="en-US" dirty="0"/>
              <a:t> </a:t>
            </a:r>
            <a:r>
              <a:rPr dirty="0"/>
              <a:t>that</a:t>
            </a:r>
            <a:r>
              <a:rPr lang="en-US" dirty="0"/>
              <a:t> </a:t>
            </a:r>
            <a:r>
              <a:rPr dirty="0"/>
              <a:t>it</a:t>
            </a:r>
            <a:r>
              <a:rPr lang="en-US" dirty="0"/>
              <a:t> </a:t>
            </a:r>
            <a:r>
              <a:rPr dirty="0"/>
              <a:t>manufactures.		</a:t>
            </a:r>
            <a:endParaRPr dirty="0"/>
          </a:p>
          <a:p>
            <a:pPr indent="0" fontAlgn="auto">
              <a:lnSpc>
                <a:spcPct val="150000"/>
              </a:lnSpc>
              <a:spcBef>
                <a:spcPts val="1800"/>
              </a:spcBef>
            </a:pPr>
            <a:r>
              <a:rPr dirty="0"/>
              <a:t>To</a:t>
            </a:r>
            <a:r>
              <a:rPr lang="en-US" dirty="0"/>
              <a:t> </a:t>
            </a:r>
            <a:r>
              <a:rPr dirty="0"/>
              <a:t>sell</a:t>
            </a:r>
            <a:r>
              <a:rPr lang="en-US" dirty="0"/>
              <a:t> </a:t>
            </a:r>
            <a:r>
              <a:rPr dirty="0"/>
              <a:t>equipment</a:t>
            </a:r>
            <a:r>
              <a:rPr lang="en-US" dirty="0"/>
              <a:t> </a:t>
            </a:r>
            <a:r>
              <a:rPr dirty="0"/>
              <a:t>online</a:t>
            </a:r>
            <a:r>
              <a:rPr lang="en-US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company</a:t>
            </a:r>
            <a:r>
              <a:rPr lang="en-US" dirty="0"/>
              <a:t> </a:t>
            </a:r>
            <a:r>
              <a:rPr dirty="0"/>
              <a:t>will</a:t>
            </a:r>
            <a:r>
              <a:rPr lang="en-US" dirty="0"/>
              <a:t> </a:t>
            </a:r>
            <a:r>
              <a:rPr dirty="0"/>
              <a:t>need</a:t>
            </a:r>
            <a:r>
              <a:rPr lang="en-US" dirty="0"/>
              <a:t> </a:t>
            </a:r>
            <a:r>
              <a:rPr dirty="0"/>
              <a:t>to</a:t>
            </a:r>
            <a:r>
              <a:rPr lang="en-US" dirty="0"/>
              <a:t> </a:t>
            </a:r>
            <a:r>
              <a:rPr dirty="0"/>
              <a:t>create: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>
                <a:solidFill>
                  <a:srgbClr val="C00000"/>
                </a:solidFill>
              </a:rPr>
              <a:t>customer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database</a:t>
            </a:r>
            <a:r>
              <a:rPr dirty="0">
                <a:solidFill>
                  <a:srgbClr val="017AB8"/>
                </a:solidFill>
              </a:rPr>
              <a:t>,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/>
              <a:t>an</a:t>
            </a:r>
            <a:r>
              <a:rPr lang="en-US" dirty="0"/>
              <a:t> </a:t>
            </a:r>
            <a:r>
              <a:rPr dirty="0">
                <a:solidFill>
                  <a:srgbClr val="C00000"/>
                </a:solidFill>
              </a:rPr>
              <a:t>ordering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system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dirty="0"/>
              <a:t>for</a:t>
            </a:r>
            <a:r>
              <a:rPr lang="en-US" dirty="0"/>
              <a:t> </a:t>
            </a:r>
            <a:r>
              <a:rPr dirty="0"/>
              <a:t>online</a:t>
            </a:r>
            <a:r>
              <a:rPr lang="en-US" dirty="0"/>
              <a:t> </a:t>
            </a:r>
            <a:r>
              <a:rPr dirty="0"/>
              <a:t>customers.		</a:t>
            </a:r>
            <a:endParaRPr dirty="0"/>
          </a:p>
          <a:p>
            <a:pPr indent="0" fontAlgn="auto">
              <a:lnSpc>
                <a:spcPct val="150000"/>
              </a:lnSpc>
              <a:spcBef>
                <a:spcPts val="1800"/>
              </a:spcBef>
            </a:pP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plan</a:t>
            </a:r>
            <a:r>
              <a:rPr lang="en-US" dirty="0"/>
              <a:t> </a:t>
            </a:r>
            <a:r>
              <a:rPr dirty="0"/>
              <a:t>is</a:t>
            </a:r>
            <a:r>
              <a:rPr lang="en-US" dirty="0"/>
              <a:t> </a:t>
            </a:r>
            <a:r>
              <a:rPr dirty="0"/>
              <a:t>to</a:t>
            </a:r>
            <a:r>
              <a:rPr lang="en-US" dirty="0"/>
              <a:t> </a:t>
            </a:r>
            <a:r>
              <a:rPr dirty="0"/>
              <a:t>develop</a:t>
            </a:r>
            <a:r>
              <a:rPr lang="en-US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system</a:t>
            </a:r>
            <a:r>
              <a:rPr lang="en-US" dirty="0"/>
              <a:t> </a:t>
            </a:r>
            <a:r>
              <a:rPr dirty="0"/>
              <a:t>in</a:t>
            </a:r>
            <a:r>
              <a:rPr lang="en-US" dirty="0"/>
              <a:t> </a:t>
            </a:r>
            <a:r>
              <a:rPr dirty="0"/>
              <a:t>two</a:t>
            </a:r>
            <a:r>
              <a:rPr lang="en-US" dirty="0"/>
              <a:t> </a:t>
            </a:r>
            <a:r>
              <a:rPr dirty="0"/>
              <a:t>phases.</a:t>
            </a:r>
            <a:r>
              <a:rPr lang="en-US" dirty="0"/>
              <a:t> </a:t>
            </a:r>
            <a:r>
              <a:rPr dirty="0"/>
              <a:t>During</a:t>
            </a:r>
            <a:r>
              <a:rPr lang="en-US" dirty="0"/>
              <a:t> </a:t>
            </a:r>
            <a:r>
              <a:rPr dirty="0"/>
              <a:t>Phase	1</a:t>
            </a:r>
            <a:r>
              <a:rPr lang="en-US" dirty="0"/>
              <a:t>,</a:t>
            </a:r>
            <a:r>
              <a:rPr dirty="0"/>
              <a:t>simple</a:t>
            </a:r>
            <a:r>
              <a:rPr lang="en-US" dirty="0"/>
              <a:t> </a:t>
            </a:r>
            <a:r>
              <a:rPr dirty="0"/>
              <a:t>versions</a:t>
            </a:r>
            <a:r>
              <a:rPr lang="en-US" dirty="0"/>
              <a:t> </a:t>
            </a:r>
            <a:r>
              <a:rPr dirty="0"/>
              <a:t>of</a:t>
            </a:r>
            <a:r>
              <a:rPr lang="en-US" dirty="0"/>
              <a:t> </a:t>
            </a:r>
            <a:r>
              <a:rPr dirty="0"/>
              <a:t>the</a:t>
            </a:r>
            <a:r>
              <a:rPr lang="en-US" dirty="0"/>
              <a:t> </a:t>
            </a:r>
            <a:r>
              <a:rPr dirty="0"/>
              <a:t>customer</a:t>
            </a:r>
            <a:r>
              <a:rPr lang="en-US" dirty="0"/>
              <a:t> </a:t>
            </a:r>
            <a:r>
              <a:rPr dirty="0"/>
              <a:t>database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</a:t>
            </a:r>
            <a:r>
              <a:rPr dirty="0"/>
              <a:t>ordering</a:t>
            </a:r>
            <a:r>
              <a:rPr lang="en-US" dirty="0"/>
              <a:t> </a:t>
            </a:r>
            <a:r>
              <a:rPr dirty="0"/>
              <a:t>system</a:t>
            </a:r>
            <a:r>
              <a:rPr lang="en-US" dirty="0"/>
              <a:t> </a:t>
            </a:r>
            <a:r>
              <a:rPr dirty="0"/>
              <a:t>will</a:t>
            </a:r>
            <a:r>
              <a:rPr lang="en-US" dirty="0"/>
              <a:t> </a:t>
            </a:r>
            <a:r>
              <a:rPr dirty="0"/>
              <a:t>be</a:t>
            </a:r>
            <a:r>
              <a:rPr lang="en-US" dirty="0"/>
              <a:t> </a:t>
            </a:r>
            <a:r>
              <a:rPr dirty="0"/>
              <a:t>brought</a:t>
            </a:r>
            <a:r>
              <a:rPr lang="en-US" dirty="0"/>
              <a:t> </a:t>
            </a:r>
            <a:r>
              <a:rPr dirty="0"/>
              <a:t>into</a:t>
            </a:r>
            <a:r>
              <a:rPr lang="en-US" dirty="0"/>
              <a:t> </a:t>
            </a:r>
            <a:r>
              <a:rPr dirty="0"/>
              <a:t>produc</a:t>
            </a:r>
            <a:r>
              <a:rPr lang="en-US" dirty="0"/>
              <a:t>ti</a:t>
            </a:r>
            <a:r>
              <a:rPr dirty="0"/>
              <a:t>on.</a:t>
            </a:r>
            <a:r>
              <a:rPr lang="en-US" dirty="0"/>
              <a:t> </a:t>
            </a:r>
            <a:r>
              <a:rPr dirty="0"/>
              <a:t>In</a:t>
            </a:r>
            <a:r>
              <a:rPr lang="en-US" dirty="0"/>
              <a:t> </a:t>
            </a:r>
            <a:r>
              <a:rPr dirty="0"/>
              <a:t>Phase</a:t>
            </a:r>
            <a:r>
              <a:rPr lang="en-US" dirty="0"/>
              <a:t> </a:t>
            </a:r>
            <a:r>
              <a:rPr dirty="0"/>
              <a:t>2,</a:t>
            </a:r>
            <a:r>
              <a:rPr lang="en-US" dirty="0"/>
              <a:t> </a:t>
            </a:r>
            <a:r>
              <a:rPr dirty="0"/>
              <a:t>major</a:t>
            </a:r>
            <a:r>
              <a:rPr lang="en-US" dirty="0"/>
              <a:t> </a:t>
            </a:r>
            <a:r>
              <a:rPr dirty="0"/>
              <a:t>enhancements</a:t>
            </a:r>
            <a:r>
              <a:rPr lang="en-US" dirty="0"/>
              <a:t> </a:t>
            </a:r>
            <a:r>
              <a:rPr dirty="0"/>
              <a:t>will</a:t>
            </a:r>
            <a:r>
              <a:rPr lang="en-US" dirty="0"/>
              <a:t> </a:t>
            </a:r>
            <a:r>
              <a:rPr dirty="0"/>
              <a:t>be</a:t>
            </a:r>
            <a:r>
              <a:rPr lang="en-US" dirty="0"/>
              <a:t> </a:t>
            </a:r>
            <a:r>
              <a:rPr dirty="0"/>
              <a:t>made</a:t>
            </a:r>
            <a:r>
              <a:rPr lang="en-US" dirty="0"/>
              <a:t> </a:t>
            </a:r>
            <a:r>
              <a:rPr dirty="0"/>
              <a:t>to</a:t>
            </a:r>
            <a:r>
              <a:rPr lang="en-US" dirty="0"/>
              <a:t> </a:t>
            </a:r>
            <a:r>
              <a:rPr dirty="0"/>
              <a:t>these</a:t>
            </a:r>
            <a:r>
              <a:rPr lang="en-US" dirty="0"/>
              <a:t> </a:t>
            </a:r>
            <a:r>
              <a:rPr dirty="0"/>
              <a:t>components.</a:t>
            </a: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9015095" cy="790575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853888" y="2689412"/>
            <a:ext cx="4054288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1091565" y="1268730"/>
            <a:ext cx="6096000" cy="456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/>
              <a:t>I. </a:t>
            </a:r>
            <a:r>
              <a:rPr lang="zh-CN" altLang="en-US" dirty="0"/>
              <a:t>Draw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UML</a:t>
            </a:r>
            <a:r>
              <a:rPr lang="en-US" altLang="zh-CN" dirty="0"/>
              <a:t> </a:t>
            </a:r>
            <a:r>
              <a:rPr lang="zh-CN" altLang="en-US" dirty="0"/>
              <a:t>deployment</a:t>
            </a:r>
            <a:r>
              <a:rPr lang="en-US" altLang="zh-CN" dirty="0"/>
              <a:t> </a:t>
            </a:r>
            <a:r>
              <a:rPr lang="zh-CN" altLang="en-US" dirty="0"/>
              <a:t>diagram.	</a:t>
            </a:r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225" y="1109345"/>
            <a:ext cx="8524875" cy="4638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9015095" cy="790575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91565" y="1268730"/>
            <a:ext cx="6096000" cy="456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Draw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UML</a:t>
            </a:r>
            <a:r>
              <a:rPr lang="en-US" altLang="zh-CN" dirty="0"/>
              <a:t> </a:t>
            </a:r>
            <a:r>
              <a:rPr lang="zh-CN" altLang="en-US" dirty="0"/>
              <a:t>deployment</a:t>
            </a:r>
            <a:r>
              <a:rPr lang="en-US" altLang="zh-CN" dirty="0"/>
              <a:t> </a:t>
            </a:r>
            <a:r>
              <a:rPr lang="zh-CN" altLang="en-US" dirty="0"/>
              <a:t>diagram.	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8865870" cy="790575"/>
          </a:xfrm>
        </p:spPr>
        <p:txBody>
          <a:bodyPr>
            <a:normAutofit/>
          </a:bodyPr>
          <a:lstStyle/>
          <a:p>
            <a:r>
              <a:rPr dirty="0"/>
              <a:t>Models</a:t>
            </a:r>
            <a:r>
              <a:rPr lang="en-US" dirty="0"/>
              <a:t> </a:t>
            </a:r>
            <a:r>
              <a:rPr dirty="0"/>
              <a:t>for</a:t>
            </a:r>
            <a:r>
              <a:rPr lang="en-US" dirty="0"/>
              <a:t> </a:t>
            </a:r>
            <a:r>
              <a:rPr dirty="0"/>
              <a:t>System</a:t>
            </a:r>
            <a:r>
              <a:rPr lang="en-US" dirty="0"/>
              <a:t> </a:t>
            </a:r>
            <a:r>
              <a:rPr dirty="0"/>
              <a:t>Architecture</a:t>
            </a:r>
            <a:endParaRPr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04911" y="1435959"/>
            <a:ext cx="11488159" cy="3718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spcBef>
                <a:spcPts val="1800"/>
              </a:spcBef>
            </a:pP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Our models for systems architecture are based on UML.</a:t>
            </a:r>
            <a:endParaRPr lang="en-US" altLang="zh-CN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 indent="0" fontAlgn="auto"/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	</a:t>
            </a:r>
            <a:r>
              <a:rPr lang="zh-CN" altLang="en-US" dirty="0"/>
              <a:t>For</a:t>
            </a:r>
            <a:r>
              <a:rPr lang="en-US" altLang="zh-CN" dirty="0"/>
              <a:t> </a:t>
            </a:r>
            <a:r>
              <a:rPr lang="zh-CN" altLang="en-US" dirty="0"/>
              <a:t>every</a:t>
            </a:r>
            <a:r>
              <a:rPr lang="en-US" altLang="zh-CN" dirty="0"/>
              <a:t> </a:t>
            </a:r>
            <a:r>
              <a:rPr lang="zh-CN" altLang="en-US" dirty="0"/>
              <a:t>system,	</a:t>
            </a:r>
            <a:r>
              <a:rPr lang="en-US" altLang="zh-CN" dirty="0"/>
              <a:t> </a:t>
            </a:r>
            <a:r>
              <a:rPr lang="zh-CN" altLang="en-US" dirty="0"/>
              <a:t>there</a:t>
            </a:r>
            <a:r>
              <a:rPr lang="en-US" altLang="zh-CN" dirty="0"/>
              <a:t> </a:t>
            </a:r>
            <a:r>
              <a:rPr lang="zh-CN" altLang="en-US" dirty="0"/>
              <a:t>is</a:t>
            </a:r>
            <a:r>
              <a:rPr lang="en-US" altLang="zh-CN" dirty="0"/>
              <a:t> </a:t>
            </a:r>
            <a:r>
              <a:rPr lang="zh-CN" altLang="en-US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choice	of</a:t>
            </a:r>
            <a:r>
              <a:rPr lang="en-US" altLang="zh-CN" dirty="0"/>
              <a:t> </a:t>
            </a:r>
            <a:r>
              <a:rPr lang="zh-CN" altLang="en-US" dirty="0"/>
              <a:t>models.</a:t>
            </a:r>
            <a:r>
              <a:rPr lang="en-US" altLang="zh-CN" dirty="0"/>
              <a:t> </a:t>
            </a:r>
            <a:r>
              <a:rPr lang="zh-CN" altLang="en-US" dirty="0"/>
              <a:t>Choose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models</a:t>
            </a:r>
            <a:r>
              <a:rPr lang="en-US" altLang="zh-CN" dirty="0"/>
              <a:t> </a:t>
            </a:r>
            <a:r>
              <a:rPr lang="zh-CN" altLang="en-US" dirty="0"/>
              <a:t>that</a:t>
            </a:r>
            <a:r>
              <a:rPr lang="en-US" altLang="zh-CN" dirty="0"/>
              <a:t> </a:t>
            </a:r>
            <a:r>
              <a:rPr lang="zh-CN" altLang="en-US" dirty="0"/>
              <a:t>best</a:t>
            </a:r>
            <a:r>
              <a:rPr lang="en-US" altLang="zh-CN" dirty="0"/>
              <a:t> </a:t>
            </a:r>
            <a:r>
              <a:rPr lang="zh-CN" altLang="en-US" dirty="0"/>
              <a:t>model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system</a:t>
            </a:r>
            <a:r>
              <a:rPr lang="en-US" altLang="zh-CN" dirty="0"/>
              <a:t> </a:t>
            </a:r>
            <a:r>
              <a:rPr lang="zh-CN" altLang="en-US" dirty="0"/>
              <a:t>and</a:t>
            </a:r>
            <a:r>
              <a:rPr lang="en-US" altLang="zh-CN" dirty="0"/>
              <a:t> </a:t>
            </a:r>
            <a:r>
              <a:rPr lang="zh-CN" altLang="en-US" dirty="0"/>
              <a:t>are</a:t>
            </a:r>
            <a:r>
              <a:rPr lang="en-US" altLang="zh-CN" dirty="0"/>
              <a:t> 	</a:t>
            </a:r>
            <a:r>
              <a:rPr lang="zh-CN" altLang="en-US" dirty="0"/>
              <a:t>clearest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everybody.</a:t>
            </a:r>
            <a:endParaRPr lang="zh-CN" altLang="en-US" dirty="0"/>
          </a:p>
          <a:p>
            <a:pPr indent="0" fontAlgn="auto">
              <a:spcBef>
                <a:spcPts val="1800"/>
              </a:spcBef>
            </a:pP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In UML, every model must have both a diagram and a supporting specification.	</a:t>
            </a:r>
            <a:r>
              <a:rPr lang="zh-CN" altLang="en-US" dirty="0"/>
              <a:t>	</a:t>
            </a:r>
            <a:endParaRPr lang="zh-CN" altLang="en-US" dirty="0"/>
          </a:p>
          <a:p>
            <a:pPr indent="0" fontAlgn="auto"/>
            <a:r>
              <a:rPr lang="en-US" altLang="zh-CN" dirty="0"/>
              <a:t>	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lectures</a:t>
            </a:r>
            <a:r>
              <a:rPr lang="en-US" altLang="zh-CN" dirty="0"/>
              <a:t> </a:t>
            </a:r>
            <a:r>
              <a:rPr lang="zh-CN" altLang="en-US" dirty="0"/>
              <a:t>provide</a:t>
            </a:r>
            <a:r>
              <a:rPr lang="en-US" altLang="zh-CN" dirty="0"/>
              <a:t> </a:t>
            </a:r>
            <a:r>
              <a:rPr lang="zh-CN" altLang="en-US" dirty="0"/>
              <a:t>diagrams</a:t>
            </a:r>
            <a:r>
              <a:rPr lang="en-US" altLang="zh-CN" dirty="0"/>
              <a:t> </a:t>
            </a:r>
            <a:r>
              <a:rPr lang="zh-CN" altLang="en-US" dirty="0"/>
              <a:t>that</a:t>
            </a:r>
            <a:r>
              <a:rPr lang="en-US" altLang="zh-CN" dirty="0"/>
              <a:t> </a:t>
            </a:r>
            <a:r>
              <a:rPr lang="zh-CN" altLang="en-US" dirty="0"/>
              <a:t>give</a:t>
            </a:r>
            <a:r>
              <a:rPr lang="en-US" altLang="zh-CN" dirty="0"/>
              <a:t> </a:t>
            </a:r>
            <a:r>
              <a:rPr lang="zh-CN" altLang="en-US" dirty="0"/>
              <a:t>an</a:t>
            </a:r>
            <a:r>
              <a:rPr lang="en-US" altLang="zh-CN" dirty="0"/>
              <a:t> </a:t>
            </a:r>
            <a:r>
              <a:rPr lang="zh-CN" altLang="en-US" dirty="0"/>
              <a:t>outline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system,</a:t>
            </a:r>
            <a:r>
              <a:rPr lang="en-US" altLang="zh-CN" dirty="0"/>
              <a:t> without the supporting specifications</a:t>
            </a:r>
            <a:r>
              <a:rPr lang="zh-CN" altLang="en-US" dirty="0"/>
              <a:t>.</a:t>
            </a:r>
            <a:endParaRPr lang="zh-CN" altLang="en-US" dirty="0"/>
          </a:p>
          <a:p>
            <a:pPr indent="0" fontAlgn="auto"/>
            <a:r>
              <a:rPr lang="en-US" altLang="zh-CN" dirty="0"/>
              <a:t>	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diagrams</a:t>
            </a:r>
            <a:r>
              <a:rPr lang="en-US" altLang="zh-CN" dirty="0"/>
              <a:t> </a:t>
            </a:r>
            <a:r>
              <a:rPr lang="zh-CN" altLang="en-US" dirty="0"/>
              <a:t>shows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rela</a:t>
            </a:r>
            <a:r>
              <a:rPr lang="en-US" altLang="zh-CN" dirty="0" err="1"/>
              <a:t>ti</a:t>
            </a:r>
            <a:r>
              <a:rPr lang="zh-CN" altLang="en-US" dirty="0"/>
              <a:t>onships</a:t>
            </a:r>
            <a:r>
              <a:rPr lang="en-US" altLang="zh-CN" dirty="0"/>
              <a:t> </a:t>
            </a:r>
            <a:r>
              <a:rPr lang="zh-CN" altLang="en-US" dirty="0"/>
              <a:t>among</a:t>
            </a:r>
            <a:r>
              <a:rPr lang="en-US" altLang="zh-CN" dirty="0"/>
              <a:t> </a:t>
            </a:r>
            <a:r>
              <a:rPr lang="zh-CN" altLang="en-US" dirty="0"/>
              <a:t>parts</a:t>
            </a:r>
            <a:r>
              <a:rPr lang="en-US" altLang="zh-CN" dirty="0"/>
              <a:t> </a:t>
            </a:r>
            <a:r>
              <a:rPr lang="zh-CN" altLang="en-US" dirty="0"/>
              <a:t>of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system,</a:t>
            </a:r>
            <a:r>
              <a:rPr lang="en-US" altLang="zh-CN" dirty="0"/>
              <a:t> </a:t>
            </a:r>
            <a:r>
              <a:rPr lang="zh-CN" altLang="en-US" dirty="0"/>
              <a:t>but</a:t>
            </a:r>
            <a:r>
              <a:rPr lang="en-US" altLang="zh-CN" dirty="0"/>
              <a:t> much, much more detail </a:t>
            </a:r>
            <a:r>
              <a:rPr lang="zh-CN" altLang="en-US" dirty="0"/>
              <a:t>is</a:t>
            </a:r>
            <a:r>
              <a:rPr lang="en-US" altLang="zh-CN" dirty="0"/>
              <a:t> 	</a:t>
            </a:r>
            <a:r>
              <a:rPr lang="zh-CN" altLang="en-US" dirty="0"/>
              <a:t>needed</a:t>
            </a:r>
            <a:r>
              <a:rPr lang="en-US" altLang="zh-CN" dirty="0"/>
              <a:t> </a:t>
            </a:r>
            <a:r>
              <a:rPr lang="zh-CN" altLang="en-US" dirty="0"/>
              <a:t>to</a:t>
            </a:r>
            <a:r>
              <a:rPr lang="en-US" altLang="zh-CN" dirty="0"/>
              <a:t> </a:t>
            </a:r>
            <a:r>
              <a:rPr lang="zh-CN" altLang="en-US" dirty="0"/>
              <a:t>specify	a</a:t>
            </a:r>
            <a:r>
              <a:rPr lang="en-US" altLang="zh-CN" dirty="0"/>
              <a:t> </a:t>
            </a:r>
            <a:r>
              <a:rPr lang="zh-CN" altLang="en-US" dirty="0"/>
              <a:t>system.	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911" y="5221986"/>
            <a:ext cx="838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UML Tools: </a:t>
            </a:r>
            <a:r>
              <a:rPr lang="en-US" altLang="zh-CN" sz="2000" b="1" dirty="0" err="1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Processon</a:t>
            </a:r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, Visual Paradigm, Visio, etc.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911" y="3851732"/>
            <a:ext cx="112139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Dilemma: too professional for non-tech guys, too unprofessional for tech guys</a:t>
            </a:r>
            <a:endParaRPr lang="en-US" altLang="zh-CN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	</a:t>
            </a:r>
            <a:r>
              <a:rPr lang="en-US" altLang="zh-CN" dirty="0"/>
              <a:t>Too many symbols and rules to be remembered </a:t>
            </a:r>
            <a:endParaRPr lang="en-US" altLang="zh-CN" dirty="0"/>
          </a:p>
          <a:p>
            <a:r>
              <a:rPr lang="en-US" altLang="zh-CN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	</a:t>
            </a:r>
            <a:r>
              <a:rPr lang="en-US" altLang="zh-CN" dirty="0"/>
              <a:t>No strict syntax/compiler guided</a:t>
            </a:r>
            <a:endParaRPr lang="en-US" altLang="zh-CN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9015095" cy="790575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91565" y="1268730"/>
            <a:ext cx="6096000" cy="456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dirty="0"/>
              <a:t>2. </a:t>
            </a:r>
            <a:r>
              <a:rPr dirty="0"/>
              <a:t>Draw</a:t>
            </a:r>
            <a:r>
              <a:rPr lang="en-US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dirty="0"/>
              <a:t>UML</a:t>
            </a:r>
            <a:r>
              <a:rPr lang="en-US" dirty="0"/>
              <a:t> component diagram (w/ interface)</a:t>
            </a:r>
            <a:r>
              <a:rPr lang="zh-CN" altLang="en-US" dirty="0"/>
              <a:t>	</a:t>
            </a:r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9698" y="1028700"/>
            <a:ext cx="7757160" cy="49041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9015095" cy="790575"/>
          </a:xfrm>
        </p:spPr>
        <p:txBody>
          <a:bodyPr>
            <a:normAutofit/>
          </a:bodyPr>
          <a:lstStyle/>
          <a:p>
            <a:r>
              <a:rPr lang="zh-CN" altLang="en-US"/>
              <a:t>An</a:t>
            </a:r>
            <a:r>
              <a:rPr lang="en-US" altLang="zh-CN"/>
              <a:t> </a:t>
            </a:r>
            <a:r>
              <a:rPr lang="zh-CN" altLang="en-US"/>
              <a:t>Old</a:t>
            </a:r>
            <a:r>
              <a:rPr lang="en-US" altLang="zh-CN"/>
              <a:t> </a:t>
            </a:r>
            <a:r>
              <a:rPr lang="zh-CN" altLang="en-US"/>
              <a:t>Exam</a:t>
            </a:r>
            <a:r>
              <a:rPr lang="en-US" altLang="zh-CN"/>
              <a:t> </a:t>
            </a:r>
            <a:r>
              <a:rPr lang="zh-CN" altLang="en-US"/>
              <a:t>Ques</a:t>
            </a:r>
            <a:r>
              <a:rPr lang="en-US" altLang="zh-CN"/>
              <a:t>ti</a:t>
            </a:r>
            <a:r>
              <a:rPr lang="zh-CN" altLang="en-US"/>
              <a:t>on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Block Arc 7"/>
          <p:cNvSpPr/>
          <p:nvPr/>
        </p:nvSpPr>
        <p:spPr>
          <a:xfrm>
            <a:off x="7303705" y="4140933"/>
            <a:ext cx="725213" cy="609600"/>
          </a:xfrm>
          <a:prstGeom prst="blockArc">
            <a:avLst>
              <a:gd name="adj1" fmla="val 10800000"/>
              <a:gd name="adj2" fmla="val 93518"/>
              <a:gd name="adj3" fmla="val 4344"/>
            </a:avLst>
          </a:prstGeom>
          <a:solidFill>
            <a:schemeClr val="tx1"/>
          </a:solidFill>
          <a:ln>
            <a:solidFill>
              <a:srgbClr val="017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/>
          <p:cNvSpPr/>
          <p:nvPr/>
        </p:nvSpPr>
        <p:spPr>
          <a:xfrm rot="16200000">
            <a:off x="3368490" y="3267637"/>
            <a:ext cx="576206" cy="544605"/>
          </a:xfrm>
          <a:prstGeom prst="blockArc">
            <a:avLst>
              <a:gd name="adj1" fmla="val 10800000"/>
              <a:gd name="adj2" fmla="val 295421"/>
              <a:gd name="adj3" fmla="val 1997"/>
            </a:avLst>
          </a:prstGeom>
          <a:noFill/>
          <a:ln>
            <a:solidFill>
              <a:srgbClr val="017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/>
          <p:cNvSpPr/>
          <p:nvPr/>
        </p:nvSpPr>
        <p:spPr>
          <a:xfrm rot="10800000">
            <a:off x="7375713" y="2454089"/>
            <a:ext cx="576206" cy="544605"/>
          </a:xfrm>
          <a:prstGeom prst="blockArc">
            <a:avLst>
              <a:gd name="adj1" fmla="val 10800000"/>
              <a:gd name="adj2" fmla="val 295421"/>
              <a:gd name="adj3" fmla="val 1997"/>
            </a:avLst>
          </a:prstGeom>
          <a:noFill/>
          <a:ln>
            <a:solidFill>
              <a:srgbClr val="017A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9015095" cy="790575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1565" y="1582420"/>
            <a:ext cx="10116820" cy="21424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What</a:t>
            </a:r>
            <a:r>
              <a:rPr lang="en-US" altLang="zh-CN" dirty="0"/>
              <a:t> </a:t>
            </a:r>
            <a:r>
              <a:rPr lang="zh-CN" altLang="en-US" dirty="0"/>
              <a:t>architectural</a:t>
            </a:r>
            <a:r>
              <a:rPr lang="en-US" altLang="zh-CN" dirty="0"/>
              <a:t> </a:t>
            </a:r>
            <a:r>
              <a:rPr lang="zh-CN" altLang="en-US" dirty="0"/>
              <a:t>style</a:t>
            </a:r>
            <a:r>
              <a:rPr lang="en-US" altLang="zh-CN" dirty="0"/>
              <a:t> </a:t>
            </a:r>
            <a:r>
              <a:rPr lang="zh-CN" altLang="en-US" dirty="0"/>
              <a:t>would</a:t>
            </a:r>
            <a:r>
              <a:rPr lang="en-US" altLang="zh-CN" dirty="0"/>
              <a:t> </a:t>
            </a:r>
            <a:r>
              <a:rPr lang="zh-CN" altLang="en-US" dirty="0"/>
              <a:t>you</a:t>
            </a:r>
            <a:r>
              <a:rPr lang="en-US" altLang="zh-CN" dirty="0"/>
              <a:t> </a:t>
            </a:r>
            <a:r>
              <a:rPr lang="zh-CN" altLang="en-US" dirty="0"/>
              <a:t>use</a:t>
            </a:r>
            <a:r>
              <a:rPr lang="en-US" altLang="zh-CN" dirty="0"/>
              <a:t> </a:t>
            </a:r>
            <a:r>
              <a:rPr lang="zh-CN" altLang="en-US" dirty="0"/>
              <a:t>for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customer</a:t>
            </a:r>
            <a:r>
              <a:rPr lang="en-US" altLang="zh-CN" dirty="0"/>
              <a:t> </a:t>
            </a:r>
            <a:r>
              <a:rPr lang="zh-CN" altLang="en-US" dirty="0"/>
              <a:t>database?	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			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	</a:t>
            </a:r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1565" y="238125"/>
            <a:ext cx="9015095" cy="790575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1565" y="1582420"/>
            <a:ext cx="10116820" cy="21424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What</a:t>
            </a:r>
            <a:r>
              <a:rPr lang="en-US" altLang="zh-CN" dirty="0"/>
              <a:t> </a:t>
            </a:r>
            <a:r>
              <a:rPr lang="zh-CN" altLang="en-US" dirty="0"/>
              <a:t>architectural</a:t>
            </a:r>
            <a:r>
              <a:rPr lang="en-US" altLang="zh-CN" dirty="0"/>
              <a:t> </a:t>
            </a:r>
            <a:r>
              <a:rPr lang="zh-CN" altLang="en-US" dirty="0"/>
              <a:t>style</a:t>
            </a:r>
            <a:r>
              <a:rPr lang="en-US" altLang="zh-CN" dirty="0"/>
              <a:t> </a:t>
            </a:r>
            <a:r>
              <a:rPr lang="zh-CN" altLang="en-US" dirty="0"/>
              <a:t>would</a:t>
            </a:r>
            <a:r>
              <a:rPr lang="en-US" altLang="zh-CN" dirty="0"/>
              <a:t> </a:t>
            </a:r>
            <a:r>
              <a:rPr lang="zh-CN" altLang="en-US" dirty="0"/>
              <a:t>you</a:t>
            </a:r>
            <a:r>
              <a:rPr lang="en-US" altLang="zh-CN" dirty="0"/>
              <a:t> </a:t>
            </a:r>
            <a:r>
              <a:rPr lang="zh-CN" altLang="en-US" dirty="0"/>
              <a:t>use</a:t>
            </a:r>
            <a:r>
              <a:rPr lang="en-US" altLang="zh-CN" dirty="0"/>
              <a:t> </a:t>
            </a:r>
            <a:r>
              <a:rPr lang="zh-CN" altLang="en-US" dirty="0"/>
              <a:t>for</a:t>
            </a:r>
            <a:r>
              <a:rPr lang="en-US" altLang="zh-CN" dirty="0"/>
              <a:t> </a:t>
            </a:r>
            <a:r>
              <a:rPr lang="zh-CN" altLang="en-US" dirty="0"/>
              <a:t>the</a:t>
            </a:r>
            <a:r>
              <a:rPr lang="en-US" altLang="zh-CN" dirty="0"/>
              <a:t> </a:t>
            </a:r>
            <a:r>
              <a:rPr lang="zh-CN" altLang="en-US" dirty="0"/>
              <a:t>customer</a:t>
            </a:r>
            <a:r>
              <a:rPr lang="en-US" altLang="zh-CN" dirty="0"/>
              <a:t> </a:t>
            </a:r>
            <a:r>
              <a:rPr lang="zh-CN" altLang="en-US" dirty="0"/>
              <a:t>database?	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solidFill>
                  <a:srgbClr val="017AB8"/>
                </a:solidFill>
              </a:rPr>
              <a:t>   </a:t>
            </a:r>
            <a:r>
              <a:rPr lang="zh-CN" altLang="en-US" dirty="0">
                <a:solidFill>
                  <a:srgbClr val="C00000"/>
                </a:solidFill>
              </a:rPr>
              <a:t>Repository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with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Storage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Access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Layer</a:t>
            </a:r>
            <a:r>
              <a:rPr lang="zh-CN" altLang="en-US" dirty="0"/>
              <a:t>			</a:t>
            </a:r>
            <a:endParaRPr lang="zh-CN" altLang="en-US" dirty="0"/>
          </a:p>
          <a:p>
            <a:pPr indent="0" fontAlgn="auto">
              <a:lnSpc>
                <a:spcPct val="150000"/>
              </a:lnSpc>
            </a:pPr>
            <a:r>
              <a:rPr lang="zh-CN" altLang="en-US" dirty="0"/>
              <a:t>	</a:t>
            </a:r>
            <a:endParaRPr lang="zh-CN" altLang="en-US" dirty="0"/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3464" y="3014994"/>
            <a:ext cx="6043407" cy="270146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Requirements on Final Project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TextBox 3"/>
          <p:cNvSpPr txBox="1"/>
          <p:nvPr/>
        </p:nvSpPr>
        <p:spPr>
          <a:xfrm>
            <a:off x="572375" y="1690062"/>
            <a:ext cx="11163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Helvetica" pitchFamily="2" charset="0"/>
                <a:cs typeface="Arial" panose="020B0604020202090204" pitchFamily="34" charset="0"/>
              </a:rPr>
              <a:t>9. Show the necessary system design diagram in your report</a:t>
            </a:r>
            <a:endParaRPr lang="en-US" altLang="zh-CN" sz="2000" b="1" dirty="0">
              <a:solidFill>
                <a:srgbClr val="C00000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35087" y="3977885"/>
            <a:ext cx="9521825" cy="644144"/>
          </a:xfrm>
          <a:prstGeom prst="rect">
            <a:avLst/>
          </a:prstGeom>
        </p:spPr>
        <p:txBody>
          <a:bodyPr wrap="square">
            <a:normAutofit fontScale="97500" lnSpcReduction="10000"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rPr>
              <a:t>Virtualization</a:t>
            </a:r>
            <a:endParaRPr lang="en-US" altLang="zh-CN" sz="4000" b="1" dirty="0">
              <a:solidFill>
                <a:schemeClr val="accent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19048" y="1331007"/>
            <a:ext cx="2553904" cy="2646878"/>
            <a:chOff x="5865211" y="1331007"/>
            <a:chExt cx="2553904" cy="2646878"/>
          </a:xfrm>
        </p:grpSpPr>
        <p:sp>
          <p:nvSpPr>
            <p:cNvPr id="2" name="文本框 1"/>
            <p:cNvSpPr txBox="1"/>
            <p:nvPr/>
          </p:nvSpPr>
          <p:spPr>
            <a:xfrm>
              <a:off x="6457519" y="1331007"/>
              <a:ext cx="136928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3</a:t>
              </a:r>
              <a:endParaRPr lang="en-US" altLang="zh-CN" sz="16600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865211" y="2574748"/>
              <a:ext cx="2553904" cy="460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accent1"/>
                  </a:solidFill>
                  <a:latin typeface="Helvetica" pitchFamily="2" charset="0"/>
                  <a:cs typeface="Arial" panose="020B0604020202090204" pitchFamily="34" charset="0"/>
                  <a:sym typeface="+mn-lt"/>
                </a:rPr>
                <a:t>PART</a:t>
              </a:r>
              <a:r>
                <a:rPr lang="zh-CN" altLang="en-US" sz="2400" dirty="0">
                  <a:solidFill>
                    <a:schemeClr val="accent1"/>
                  </a:solidFill>
                  <a:latin typeface="Helvetica" pitchFamily="2" charset="0"/>
                  <a:cs typeface="Arial" panose="020B0604020202090204" pitchFamily="34" charset="0"/>
                  <a:sym typeface="+mn-lt"/>
                </a:rPr>
                <a:t> </a:t>
              </a:r>
              <a:r>
                <a:rPr lang="en-US" altLang="zh-CN" sz="2400" dirty="0">
                  <a:solidFill>
                    <a:schemeClr val="accent1"/>
                  </a:solidFill>
                  <a:latin typeface="Helvetica" pitchFamily="2" charset="0"/>
                  <a:cs typeface="Arial" panose="020B0604020202090204" pitchFamily="34" charset="0"/>
                  <a:sym typeface="+mn-lt"/>
                </a:rPr>
                <a:t>THREE</a:t>
              </a:r>
              <a:endParaRPr lang="zh-CN" altLang="en-US" sz="2400" dirty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Concerns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6799" y="1537250"/>
            <a:ext cx="84714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15223"/>
                </a:solidFill>
              </a:rPr>
              <a:t>Dependency conflicts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b="1" dirty="0">
                <a:solidFill>
                  <a:srgbClr val="515223"/>
                </a:solidFill>
              </a:rPr>
              <a:t>Configuration, data sprawl</a:t>
            </a:r>
            <a:endParaRPr lang="en-US" b="1" dirty="0">
              <a:solidFill>
                <a:srgbClr val="515223"/>
              </a:solidFill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515223"/>
                </a:solidFill>
              </a:rPr>
              <a:t>OS portability</a:t>
            </a:r>
            <a:endParaRPr lang="en-US" b="1" dirty="0">
              <a:solidFill>
                <a:srgbClr val="515223"/>
              </a:solidFill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515223"/>
                </a:solidFill>
              </a:rPr>
              <a:t>Unintended interactions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dirty="0"/>
              <a:t>	Filesystem has same problems as global variables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515223"/>
                </a:solidFill>
              </a:rPr>
              <a:t>Solution: Encapsulation; but...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dirty="0"/>
              <a:t>	Deploying on separate machines risks under-utilization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556" y="1701052"/>
            <a:ext cx="3159488" cy="418203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1255" y="1650217"/>
            <a:ext cx="106816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15223"/>
                </a:solidFill>
              </a:rPr>
              <a:t>Multiple OS instances running on one machine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dirty="0"/>
              <a:t>	Real hardware is managed by host OS or hypervisor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r>
              <a:rPr lang="en-US" b="1" dirty="0">
                <a:solidFill>
                  <a:srgbClr val="515223"/>
                </a:solidFill>
              </a:rPr>
              <a:t>Improves hardware utilization, reduces cost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dirty="0"/>
              <a:t> 	Avoids energy consumption by redundant hardware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515223"/>
                </a:solidFill>
              </a:rPr>
              <a:t>Stateful – still risks data sprawl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dirty="0"/>
              <a:t>	Address with automated administration 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515223"/>
                </a:solidFill>
              </a:rPr>
              <a:t>High overhead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dirty="0"/>
              <a:t>	software redundancy 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Examples: VMware, VirtualBox, Xen, Hyper-V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64852" y="1201461"/>
            <a:ext cx="63991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15223"/>
                </a:solidFill>
              </a:rPr>
              <a:t>Trade OS heterogeneity for reduced redundancy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b="1" dirty="0">
                <a:solidFill>
                  <a:srgbClr val="515223"/>
                </a:solidFill>
              </a:rPr>
              <a:t>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b="1" dirty="0">
                <a:solidFill>
                  <a:srgbClr val="515223"/>
                </a:solidFill>
              </a:rPr>
              <a:t>Still isolate filesystem, network without duplicating OS</a:t>
            </a:r>
            <a:endParaRPr lang="en-US" b="1" dirty="0">
              <a:solidFill>
                <a:srgbClr val="515223"/>
              </a:solidFill>
            </a:endParaRPr>
          </a:p>
          <a:p>
            <a:endParaRPr lang="en-US" b="1" dirty="0">
              <a:solidFill>
                <a:srgbClr val="515223"/>
              </a:solidFill>
            </a:endParaRPr>
          </a:p>
          <a:p>
            <a:r>
              <a:rPr lang="en-US" b="1" dirty="0">
                <a:solidFill>
                  <a:srgbClr val="515223"/>
                </a:solidFill>
              </a:rPr>
              <a:t>Lightweight – new instances start quickly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dirty="0"/>
              <a:t>	Improves elasticity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515223"/>
                </a:solidFill>
              </a:rPr>
              <a:t>Often encapsulates a single application </a:t>
            </a:r>
            <a:endParaRPr lang="en-US" b="1" dirty="0">
              <a:solidFill>
                <a:srgbClr val="515223"/>
              </a:solidFill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515223"/>
                </a:solidFill>
              </a:rPr>
              <a:t>Often treated as stateless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dirty="0"/>
              <a:t>	don't write to filesystem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515223"/>
                </a:solidFill>
              </a:rPr>
              <a:t>Examples: Docker</a:t>
            </a:r>
            <a:endParaRPr lang="en-US" b="1" dirty="0">
              <a:solidFill>
                <a:srgbClr val="51522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6" y="2912408"/>
            <a:ext cx="5467064" cy="344394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1255" y="1161120"/>
            <a:ext cx="77976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15223"/>
                </a:solidFill>
              </a:rPr>
              <a:t>Computation nodes are stateless, ephemeral, and event-triggered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b="1" dirty="0">
                <a:solidFill>
                  <a:srgbClr val="515223"/>
                </a:solidFill>
              </a:rPr>
              <a:t>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b="1" dirty="0">
                <a:solidFill>
                  <a:srgbClr val="515223"/>
                </a:solidFill>
              </a:rPr>
              <a:t>Data store services still persist state, but are application-agnostic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b="1" dirty="0">
                <a:solidFill>
                  <a:srgbClr val="515223"/>
                </a:solidFill>
              </a:rPr>
              <a:t>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b="1" dirty="0">
                <a:solidFill>
                  <a:srgbClr val="515223"/>
                </a:solidFill>
              </a:rPr>
              <a:t>Application decomposed into event-handler functions</a:t>
            </a:r>
            <a:endParaRPr lang="en-US" b="1" dirty="0">
              <a:solidFill>
                <a:srgbClr val="515223"/>
              </a:solidFill>
            </a:endParaRPr>
          </a:p>
          <a:p>
            <a:endParaRPr lang="en-US" b="1" dirty="0">
              <a:solidFill>
                <a:srgbClr val="515223"/>
              </a:solidFill>
            </a:endParaRPr>
          </a:p>
          <a:p>
            <a:r>
              <a:rPr lang="en-US" b="1" dirty="0">
                <a:solidFill>
                  <a:srgbClr val="515223"/>
                </a:solidFill>
              </a:rPr>
              <a:t>Event dispatch, container lifetime managed by platform</a:t>
            </a:r>
            <a:endParaRPr lang="en-US" b="1" dirty="0">
              <a:solidFill>
                <a:srgbClr val="515223"/>
              </a:solidFill>
            </a:endParaRPr>
          </a:p>
          <a:p>
            <a:endParaRPr lang="en-US" b="1" dirty="0">
              <a:solidFill>
                <a:srgbClr val="515223"/>
              </a:solidFill>
            </a:endParaRPr>
          </a:p>
          <a:p>
            <a:r>
              <a:rPr lang="en-US" b="1" dirty="0">
                <a:solidFill>
                  <a:srgbClr val="515223"/>
                </a:solidFill>
              </a:rPr>
              <a:t>Examples: </a:t>
            </a:r>
            <a:r>
              <a:rPr lang="en-US" b="1" dirty="0" err="1">
                <a:solidFill>
                  <a:srgbClr val="515223"/>
                </a:solidFill>
              </a:rPr>
              <a:t>HuaweiCloud</a:t>
            </a:r>
            <a:r>
              <a:rPr lang="en-US" b="1" dirty="0">
                <a:solidFill>
                  <a:srgbClr val="515223"/>
                </a:solidFill>
              </a:rPr>
              <a:t> </a:t>
            </a:r>
            <a:r>
              <a:rPr lang="en-US" b="1" dirty="0" err="1">
                <a:solidFill>
                  <a:srgbClr val="515223"/>
                </a:solidFill>
              </a:rPr>
              <a:t>FunctionGraph</a:t>
            </a:r>
            <a:endParaRPr lang="en-US" b="1" dirty="0">
              <a:solidFill>
                <a:srgbClr val="51522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736" y="3477239"/>
            <a:ext cx="4622317" cy="279922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98320" y="4147055"/>
            <a:ext cx="5100283" cy="1759618"/>
            <a:chOff x="1531184" y="4301696"/>
            <a:chExt cx="5100283" cy="1759618"/>
          </a:xfrm>
        </p:grpSpPr>
        <p:pic>
          <p:nvPicPr>
            <p:cNvPr id="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1184" y="4301696"/>
              <a:ext cx="5100283" cy="1759618"/>
            </a:xfrm>
            <a:prstGeom prst="rect">
              <a:avLst/>
            </a:prstGeom>
          </p:spPr>
        </p:pic>
        <p:sp>
          <p:nvSpPr>
            <p:cNvPr id="10" name="Block Arc 9"/>
            <p:cNvSpPr/>
            <p:nvPr/>
          </p:nvSpPr>
          <p:spPr>
            <a:xfrm rot="16200000">
              <a:off x="3025886" y="4672214"/>
              <a:ext cx="295356" cy="188144"/>
            </a:xfrm>
            <a:prstGeom prst="blockArc">
              <a:avLst>
                <a:gd name="adj1" fmla="val 10800000"/>
                <a:gd name="adj2" fmla="val 295421"/>
                <a:gd name="adj3" fmla="val 1997"/>
              </a:avLst>
            </a:prstGeom>
            <a:noFill/>
            <a:ln>
              <a:solidFill>
                <a:srgbClr val="017A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Categories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76" y="1619250"/>
            <a:ext cx="8562224" cy="414654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65" y="1939533"/>
            <a:ext cx="6179670" cy="240081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799" y="1205131"/>
            <a:ext cx="116922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15223"/>
                </a:solidFill>
              </a:rPr>
              <a:t>Components encapsulate services and expose them via standard interfaces (binary-replaceable)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b="1" dirty="0">
                <a:solidFill>
                  <a:srgbClr val="515223"/>
                </a:solidFill>
              </a:rPr>
              <a:t>	</a:t>
            </a:r>
            <a:r>
              <a:rPr lang="en-US" dirty="0"/>
              <a:t>In practice, many frameworks are language-specific</a:t>
            </a:r>
            <a:endParaRPr lang="en-US" dirty="0"/>
          </a:p>
          <a:p>
            <a:r>
              <a:rPr lang="en-US" dirty="0"/>
              <a:t>	Complicated at language boundaries and distributed deployment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515223"/>
                </a:solidFill>
              </a:rPr>
              <a:t>Microservices constrain component definition to reduce coupling </a:t>
            </a:r>
            <a:endParaRPr lang="en-US" b="1" dirty="0">
              <a:solidFill>
                <a:srgbClr val="515223"/>
              </a:solidFill>
            </a:endParaRPr>
          </a:p>
          <a:p>
            <a:r>
              <a:rPr lang="en-US" dirty="0"/>
              <a:t> 	Language-agnostic protocols (e.g. RESTful HTTP) </a:t>
            </a:r>
            <a:endParaRPr lang="en-US" dirty="0"/>
          </a:p>
          <a:p>
            <a:r>
              <a:rPr lang="en-US" dirty="0"/>
              <a:t>	Independently deployable</a:t>
            </a:r>
            <a:endParaRPr lang="en-US" dirty="0"/>
          </a:p>
          <a:p>
            <a:r>
              <a:rPr lang="en-US" dirty="0"/>
              <a:t>	Free for Scaling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563014"/>
            <a:ext cx="4588080" cy="1722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50" y="3563014"/>
            <a:ext cx="2980018" cy="1722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68" y="5390970"/>
            <a:ext cx="905875" cy="13305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411" y="5376662"/>
            <a:ext cx="1429383" cy="1365086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034366" y="4827399"/>
            <a:ext cx="497541" cy="457751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515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3540868" y="2606037"/>
            <a:ext cx="7978032" cy="914400"/>
          </a:xfrm>
        </p:spPr>
        <p:txBody>
          <a:bodyPr>
            <a:normAutofit fontScale="92500"/>
          </a:bodyPr>
          <a:lstStyle/>
          <a:p>
            <a:pPr algn="r"/>
            <a:r>
              <a:rPr lang="en-US" altLang="zh-CN" dirty="0"/>
              <a:t>Thanks for your listening!</a:t>
            </a:r>
            <a:endParaRPr lang="zh-CN" altLang="en-US" dirty="0"/>
          </a:p>
        </p:txBody>
      </p:sp>
      <p:cxnSp>
        <p:nvCxnSpPr>
          <p:cNvPr id="27" name="直接连接符 2"/>
          <p:cNvCxnSpPr/>
          <p:nvPr/>
        </p:nvCxnSpPr>
        <p:spPr>
          <a:xfrm>
            <a:off x="11226555" y="4069080"/>
            <a:ext cx="0" cy="786699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66"/>
          <p:cNvSpPr/>
          <p:nvPr/>
        </p:nvSpPr>
        <p:spPr>
          <a:xfrm>
            <a:off x="4295518" y="3921753"/>
            <a:ext cx="6751272" cy="611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rPr>
              <a:t>Instructor: Liu, </a:t>
            </a:r>
            <a:r>
              <a:rPr lang="en-US" altLang="zh-CN" sz="2800" dirty="0" err="1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rPr>
              <a:t>Guangchi</a:t>
            </a: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90204" pitchFamily="34" charset="0"/>
                <a:sym typeface="+mn-lt"/>
              </a:rPr>
              <a:t> Ph.D.</a:t>
            </a:r>
            <a:endParaRPr lang="en-US" altLang="zh-CN" sz="2800" dirty="0">
              <a:solidFill>
                <a:schemeClr val="accent1"/>
              </a:solidFill>
              <a:latin typeface="Helvetica" pitchFamily="2" charset="0"/>
              <a:cs typeface="Arial" panose="020B060402020209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of Various 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67" y="1657609"/>
            <a:ext cx="6143733" cy="42425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817" y="1832420"/>
            <a:ext cx="31718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Use Case View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Logical View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Implementation View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Process View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515223"/>
                </a:solidFill>
                <a:latin typeface="Helvetica" pitchFamily="2" charset="0"/>
                <a:cs typeface="Arial" panose="020B0604020202090204" pitchFamily="34" charset="0"/>
              </a:rPr>
              <a:t>Deployment View</a:t>
            </a:r>
            <a:endParaRPr lang="en-US" sz="2000" b="1" dirty="0">
              <a:solidFill>
                <a:srgbClr val="515223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Relations in UML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30" y="1889525"/>
            <a:ext cx="4554817" cy="236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30" y="3881344"/>
            <a:ext cx="4622800" cy="749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0434" y="4069168"/>
            <a:ext cx="14618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Generalization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5111469" y="4630644"/>
            <a:ext cx="14618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Dependency</a:t>
            </a:r>
            <a:endParaRPr lang="en-US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74508" y="4894730"/>
            <a:ext cx="1801907" cy="2374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89462" y="1667435"/>
            <a:ext cx="1405218" cy="3852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55528" y="1450041"/>
            <a:ext cx="1405218" cy="3852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MDk4NjZhY2RmZGRkNmVhNTM3NDVlZmYzNjFiNTY0N2UifQ==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EU">
    <a:dk1>
      <a:srgbClr val="000000"/>
    </a:dk1>
    <a:lt1>
      <a:srgbClr val="FFFFFF"/>
    </a:lt1>
    <a:dk2>
      <a:srgbClr val="44546A"/>
    </a:dk2>
    <a:lt2>
      <a:srgbClr val="E7E6E6"/>
    </a:lt2>
    <a:accent1>
      <a:srgbClr val="505122"/>
    </a:accent1>
    <a:accent2>
      <a:srgbClr val="FDCA04"/>
    </a:accent2>
    <a:accent3>
      <a:srgbClr val="00529D"/>
    </a:accent3>
    <a:accent4>
      <a:srgbClr val="B01417"/>
    </a:accent4>
    <a:accent5>
      <a:srgbClr val="7F7611"/>
    </a:accent5>
    <a:accent6>
      <a:srgbClr val="5D6B70"/>
    </a:accent6>
    <a:hlink>
      <a:srgbClr val="868A8C"/>
    </a:hlink>
    <a:folHlink>
      <a:srgbClr val="C2C6C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15516</Words>
  <Application>WPS Writer</Application>
  <PresentationFormat>Widescreen</PresentationFormat>
  <Paragraphs>592</Paragraphs>
  <Slides>72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72</vt:i4>
      </vt:variant>
    </vt:vector>
  </HeadingPairs>
  <TitlesOfParts>
    <vt:vector size="94" baseType="lpstr">
      <vt:lpstr>Arial</vt:lpstr>
      <vt:lpstr>宋体</vt:lpstr>
      <vt:lpstr>Wingdings</vt:lpstr>
      <vt:lpstr>Helvetica Regular</vt:lpstr>
      <vt:lpstr>微软雅黑</vt:lpstr>
      <vt:lpstr>汉仪旗黑</vt:lpstr>
      <vt:lpstr>Helvetica</vt:lpstr>
      <vt:lpstr>宋体</vt:lpstr>
      <vt:lpstr>Arial Unicode MS</vt:lpstr>
      <vt:lpstr>黑体</vt:lpstr>
      <vt:lpstr>汉仪中黑KW</vt:lpstr>
      <vt:lpstr>等线</vt:lpstr>
      <vt:lpstr>汉仪中等线KW</vt:lpstr>
      <vt:lpstr>open sans</vt:lpstr>
      <vt:lpstr>苹方-简</vt:lpstr>
      <vt:lpstr>source-code-pro</vt:lpstr>
      <vt:lpstr>Thonburi</vt:lpstr>
      <vt:lpstr>source-code-pro</vt:lpstr>
      <vt:lpstr>微软雅黑</vt:lpstr>
      <vt:lpstr>汉仪书宋二KW</vt:lpstr>
      <vt:lpstr>Office 主题​​</vt:lpstr>
      <vt:lpstr>1_OfficePLUS</vt:lpstr>
      <vt:lpstr>PowerPoint 演示文稿</vt:lpstr>
      <vt:lpstr>PowerPoint 演示文稿</vt:lpstr>
      <vt:lpstr>Design</vt:lpstr>
      <vt:lpstr>Creativity and Design</vt:lpstr>
      <vt:lpstr>System	Architecture</vt:lpstr>
      <vt:lpstr>Models for System Architecture</vt:lpstr>
      <vt:lpstr>Diagram Categories</vt:lpstr>
      <vt:lpstr>View of Various Diagrams</vt:lpstr>
      <vt:lpstr>Basic Relations in UML</vt:lpstr>
      <vt:lpstr>Association</vt:lpstr>
      <vt:lpstr>Aggregation</vt:lpstr>
      <vt:lpstr>Composition</vt:lpstr>
      <vt:lpstr>Comparision</vt:lpstr>
      <vt:lpstr>Generalization/Specialization</vt:lpstr>
      <vt:lpstr>Dependency</vt:lpstr>
      <vt:lpstr>Subsystems</vt:lpstr>
      <vt:lpstr>Component Diagram</vt:lpstr>
      <vt:lpstr>Component Diagram</vt:lpstr>
      <vt:lpstr>Component Diagram</vt:lpstr>
      <vt:lpstr>Component Diagram</vt:lpstr>
      <vt:lpstr>Components as Replaceable Elements</vt:lpstr>
      <vt:lpstr>Class Diagram</vt:lpstr>
      <vt:lpstr>Component Diagram vs. Class Diagram</vt:lpstr>
      <vt:lpstr>Package Diagram</vt:lpstr>
      <vt:lpstr>Package Diagram</vt:lpstr>
      <vt:lpstr>Deployment Diagram</vt:lpstr>
      <vt:lpstr>Example: Simple Web System</vt:lpstr>
      <vt:lpstr>Deployment	Diagram</vt:lpstr>
      <vt:lpstr>Component Diagram</vt:lpstr>
      <vt:lpstr>PowerPoint 演示文稿</vt:lpstr>
      <vt:lpstr>Architectural Styles</vt:lpstr>
      <vt:lpstr>Architectural Style: Pipe&amp;Filter</vt:lpstr>
      <vt:lpstr>Architectural Style: Client/Server</vt:lpstr>
      <vt:lpstr>Architectural Style: Three Tier Architecture</vt:lpstr>
      <vt:lpstr>Web Server with Data Store</vt:lpstr>
      <vt:lpstr>An Example</vt:lpstr>
      <vt:lpstr>Architectural Style: Three Tier Architecture</vt:lpstr>
      <vt:lpstr>Three Tier Architecture: Broadcast Searching</vt:lpstr>
      <vt:lpstr>Extending the Web with Executable Code that can be Downloaded</vt:lpstr>
      <vt:lpstr>Web Browser with JavaScript</vt:lpstr>
      <vt:lpstr>Architectural Style: Repository</vt:lpstr>
      <vt:lpstr>Architectural Style: Repository with Storage Access Layer</vt:lpstr>
      <vt:lpstr>Architectural Styles：Batch Processing</vt:lpstr>
      <vt:lpstr>Example: Master File Update</vt:lpstr>
      <vt:lpstr>Master File Update: Transactions</vt:lpstr>
      <vt:lpstr>Master File with Batch Processing:  Dataflow Model</vt:lpstr>
      <vt:lpstr>Batch Processing: Input and Validation</vt:lpstr>
      <vt:lpstr>Benefits of Batch Processing with Master File Update</vt:lpstr>
      <vt:lpstr>Online Inquiry</vt:lpstr>
      <vt:lpstr>Online Inquiry: Use Case</vt:lpstr>
      <vt:lpstr>Time-Critical Systems</vt:lpstr>
      <vt:lpstr>Architectural Style: Daemon</vt:lpstr>
      <vt:lpstr>Architectural Style: MVC</vt:lpstr>
      <vt:lpstr>Model/View/Controller (MVC)</vt:lpstr>
      <vt:lpstr>Model/View/Controller as a System Architecture</vt:lpstr>
      <vt:lpstr>Example: Trading System</vt:lpstr>
      <vt:lpstr>Discussion</vt:lpstr>
      <vt:lpstr>Discussion</vt:lpstr>
      <vt:lpstr>Discussion</vt:lpstr>
      <vt:lpstr>Discussion</vt:lpstr>
      <vt:lpstr>An Old Exam Question</vt:lpstr>
      <vt:lpstr>Discussion</vt:lpstr>
      <vt:lpstr>Discussion</vt:lpstr>
      <vt:lpstr>Requirements on Final Project</vt:lpstr>
      <vt:lpstr>PowerPoint 演示文稿</vt:lpstr>
      <vt:lpstr>Deployment Concerns</vt:lpstr>
      <vt:lpstr>Virtual Machines</vt:lpstr>
      <vt:lpstr>Container</vt:lpstr>
      <vt:lpstr>Serverless</vt:lpstr>
      <vt:lpstr>Comparison</vt:lpstr>
      <vt:lpstr>Microservice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刘光迟</cp:lastModifiedBy>
  <cp:revision>3452</cp:revision>
  <dcterms:created xsi:type="dcterms:W3CDTF">2025-03-27T23:11:52Z</dcterms:created>
  <dcterms:modified xsi:type="dcterms:W3CDTF">2025-03-27T23:11:52Z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29D14EE49B71A3F238DBE567621966D9_43</vt:lpwstr>
  </property>
  <property fmtid="{D5CDD505-2E9C-101B-9397-08002B2CF9AE}" pid="12" name="KSOProductBuildVer">
    <vt:lpwstr>1033-7.2.2.8955</vt:lpwstr>
  </property>
</Properties>
</file>